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624" r:id="rId2"/>
    <p:sldId id="335" r:id="rId3"/>
    <p:sldId id="431" r:id="rId4"/>
    <p:sldId id="606" r:id="rId5"/>
    <p:sldId id="616" r:id="rId6"/>
    <p:sldId id="578" r:id="rId7"/>
    <p:sldId id="622" r:id="rId8"/>
    <p:sldId id="617" r:id="rId9"/>
    <p:sldId id="607" r:id="rId10"/>
    <p:sldId id="580" r:id="rId11"/>
    <p:sldId id="581" r:id="rId12"/>
    <p:sldId id="582" r:id="rId13"/>
    <p:sldId id="584" r:id="rId14"/>
    <p:sldId id="583" r:id="rId15"/>
    <p:sldId id="618" r:id="rId16"/>
    <p:sldId id="623" r:id="rId17"/>
    <p:sldId id="585" r:id="rId18"/>
    <p:sldId id="612" r:id="rId19"/>
    <p:sldId id="586" r:id="rId20"/>
    <p:sldId id="614" r:id="rId21"/>
    <p:sldId id="587" r:id="rId22"/>
    <p:sldId id="588" r:id="rId23"/>
    <p:sldId id="621" r:id="rId24"/>
    <p:sldId id="589" r:id="rId25"/>
    <p:sldId id="615" r:id="rId26"/>
    <p:sldId id="610" r:id="rId27"/>
    <p:sldId id="620" r:id="rId28"/>
    <p:sldId id="549" r:id="rId29"/>
    <p:sldId id="592" r:id="rId30"/>
    <p:sldId id="593" r:id="rId31"/>
    <p:sldId id="594" r:id="rId32"/>
    <p:sldId id="595" r:id="rId33"/>
    <p:sldId id="599"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8000"/>
    <a:srgbClr val="7FDF3E"/>
    <a:srgbClr val="33CC33"/>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2304" autoAdjust="0"/>
  </p:normalViewPr>
  <p:slideViewPr>
    <p:cSldViewPr snapToGrid="0">
      <p:cViewPr>
        <p:scale>
          <a:sx n="71" d="100"/>
          <a:sy n="71" d="100"/>
        </p:scale>
        <p:origin x="2336" y="6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5280936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“Secure Horizons” by </a:t>
            </a:r>
            <a:r>
              <a:rPr lang="en-US" sz="1200" kern="1200" dirty="0" err="1" smtClean="0">
                <a:solidFill>
                  <a:schemeClr val="tx1"/>
                </a:solidFill>
                <a:effectLst/>
                <a:latin typeface="+mn-lt"/>
                <a:ea typeface="MS PGothic" pitchFamily="34" charset="-128"/>
                <a:cs typeface="MS PGothic" pitchFamily="34" charset="-128"/>
              </a:rPr>
              <a:t>Guttermouth</a:t>
            </a:r>
            <a:r>
              <a:rPr lang="en-US" sz="1200" kern="1200" baseline="0" dirty="0" smtClean="0">
                <a:solidFill>
                  <a:schemeClr val="tx1"/>
                </a:solidFill>
                <a:effectLst/>
                <a:latin typeface="+mn-lt"/>
                <a:ea typeface="MS PGothic" pitchFamily="34" charset="-128"/>
                <a:cs typeface="MS PGothic" pitchFamily="34" charset="-128"/>
              </a:rPr>
              <a:t> (See Tip #357)</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In this song, </a:t>
            </a:r>
            <a:r>
              <a:rPr lang="en-US" sz="1200" kern="1200" dirty="0" err="1" smtClean="0">
                <a:solidFill>
                  <a:schemeClr val="tx1"/>
                </a:solidFill>
                <a:effectLst/>
                <a:latin typeface="+mn-lt"/>
                <a:ea typeface="MS PGothic" pitchFamily="34" charset="-128"/>
                <a:cs typeface="MS PGothic" pitchFamily="34" charset="-128"/>
              </a:rPr>
              <a:t>Guttermouth</a:t>
            </a:r>
            <a:r>
              <a:rPr lang="en-US" sz="1200" kern="1200" dirty="0" smtClean="0">
                <a:solidFill>
                  <a:schemeClr val="tx1"/>
                </a:solidFill>
                <a:effectLst/>
                <a:latin typeface="+mn-lt"/>
                <a:ea typeface="MS PGothic" pitchFamily="34" charset="-128"/>
                <a:cs typeface="MS PGothic" pitchFamily="34" charset="-128"/>
              </a:rPr>
              <a:t> suggests a pretty good strategy for securing a stable financial future: diversifying. You can play this song for your students to introduce the lecture on financial markets and securities, and discuss </a:t>
            </a:r>
            <a:r>
              <a:rPr lang="en-US" sz="1200" kern="1200" dirty="0" err="1" smtClean="0">
                <a:solidFill>
                  <a:schemeClr val="tx1"/>
                </a:solidFill>
                <a:effectLst/>
                <a:latin typeface="+mn-lt"/>
                <a:ea typeface="MS PGothic" pitchFamily="34" charset="-128"/>
                <a:cs typeface="MS PGothic" pitchFamily="34" charset="-128"/>
              </a:rPr>
              <a:t>Guttermouth’s</a:t>
            </a:r>
            <a:r>
              <a:rPr lang="en-US" sz="1200" kern="1200" dirty="0" smtClean="0">
                <a:solidFill>
                  <a:schemeClr val="tx1"/>
                </a:solidFill>
                <a:effectLst/>
                <a:latin typeface="+mn-lt"/>
                <a:ea typeface="MS PGothic" pitchFamily="34" charset="-128"/>
                <a:cs typeface="MS PGothic" pitchFamily="34" charset="-128"/>
              </a:rPr>
              <a:t> investment plan.   </a:t>
            </a:r>
          </a:p>
          <a:p>
            <a:endParaRPr lang="en-US" dirty="0"/>
          </a:p>
        </p:txBody>
      </p:sp>
    </p:spTree>
    <p:extLst>
      <p:ext uri="{BB962C8B-B14F-4D97-AF65-F5344CB8AC3E}">
        <p14:creationId xmlns:p14="http://schemas.microsoft.com/office/powerpoint/2010/main" val="85673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r>
              <a:rPr lang="en-US" altLang="en-US" dirty="0" smtClean="0"/>
              <a:t>In exchange for the securities, people trade funds to the firm, which are turned into investment.</a:t>
            </a:r>
          </a:p>
          <a:p>
            <a:pPr marL="171450" indent="-171450">
              <a:buFont typeface="Arial" panose="020B0604020202020204" pitchFamily="34" charset="0"/>
              <a:buChar char="•"/>
            </a:pPr>
            <a:r>
              <a:rPr lang="en-US" altLang="en-US" dirty="0" smtClean="0"/>
              <a:t>This is direct finance: the firm goes directly to the public to borrow.</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b="1" i="1" dirty="0" smtClean="0"/>
              <a:t>Lecture</a:t>
            </a:r>
            <a:r>
              <a:rPr lang="en-US" altLang="en-US" b="1" i="1" baseline="0" dirty="0" smtClean="0"/>
              <a:t> tip: </a:t>
            </a:r>
            <a:r>
              <a:rPr lang="en-US" altLang="en-US" b="0" i="0" baseline="0" dirty="0" smtClean="0"/>
              <a:t>This is a good time to remind students of the difference between the term </a:t>
            </a:r>
            <a:r>
              <a:rPr lang="en-US" altLang="en-US" b="0" i="1" baseline="0" dirty="0" smtClean="0"/>
              <a:t>investment</a:t>
            </a:r>
            <a:r>
              <a:rPr lang="en-US" altLang="en-US" b="0" i="0" baseline="0" dirty="0" smtClean="0"/>
              <a:t> used by the general public and </a:t>
            </a:r>
            <a:r>
              <a:rPr lang="en-US" altLang="en-US" b="0" i="1" baseline="0" dirty="0" smtClean="0"/>
              <a:t>investment</a:t>
            </a:r>
            <a:r>
              <a:rPr lang="en-US" altLang="en-US" b="0" i="0" baseline="0" dirty="0" smtClean="0"/>
              <a:t> as used by economists.</a:t>
            </a:r>
          </a:p>
          <a:p>
            <a:pPr marL="171450" indent="-171450">
              <a:buFont typeface="Arial" panose="020B0604020202020204" pitchFamily="34" charset="0"/>
              <a:buChar char="•"/>
            </a:pPr>
            <a:r>
              <a:rPr lang="en-US" altLang="en-US" b="0" i="0" baseline="0" dirty="0" smtClean="0"/>
              <a:t>Investment used by the general public usually refers to purchases of securities.</a:t>
            </a:r>
          </a:p>
          <a:p>
            <a:pPr marL="171450" indent="-171450">
              <a:buFont typeface="Arial" panose="020B0604020202020204" pitchFamily="34" charset="0"/>
              <a:buChar char="•"/>
            </a:pPr>
            <a:r>
              <a:rPr lang="en-US" altLang="en-US" b="0" i="0" baseline="0" dirty="0" smtClean="0"/>
              <a:t>Purchasing securities is actually </a:t>
            </a:r>
            <a:r>
              <a:rPr lang="en-US" altLang="en-US" b="0" i="1" baseline="0" dirty="0" smtClean="0"/>
              <a:t>savings</a:t>
            </a:r>
            <a:r>
              <a:rPr lang="en-US" altLang="en-US" b="0" i="0" baseline="0" dirty="0" smtClean="0"/>
              <a:t> as defined by economists, which is then used to finance investment activities (purchases of capital).</a:t>
            </a:r>
          </a:p>
          <a:p>
            <a:pPr marL="0" indent="0">
              <a:buFont typeface="Arial" panose="020B0604020202020204" pitchFamily="34" charset="0"/>
              <a:buNone/>
            </a:pPr>
            <a:endParaRPr lang="en-US" altLang="en-US" b="0" i="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10.2</a:t>
            </a:r>
            <a:endParaRPr lang="en-US" altLang="en-US" b="0" i="0" dirty="0" smtClean="0"/>
          </a:p>
          <a:p>
            <a:endParaRPr lang="en-US" altLang="en-US"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Suppose you need to borro</a:t>
            </a:r>
            <a:r>
              <a:rPr lang="en-US" altLang="en-US" baseline="0" dirty="0" smtClean="0"/>
              <a:t>w money from a friend. </a:t>
            </a:r>
            <a:r>
              <a:rPr lang="en-US" altLang="en-US" dirty="0" smtClean="0"/>
              <a:t>To formalize your agreement, you decide to draw up a contract like the one presented in here.</a:t>
            </a:r>
          </a:p>
          <a:p>
            <a:pPr marL="171450" indent="-171450">
              <a:buFont typeface="Arial" panose="020B0604020202020204" pitchFamily="34" charset="0"/>
              <a:buChar char="•"/>
            </a:pPr>
            <a:r>
              <a:rPr lang="en-US" altLang="en-US" dirty="0" smtClean="0"/>
              <a:t>This is the contract you sign with your friend.</a:t>
            </a:r>
          </a:p>
          <a:p>
            <a:pPr marL="171450" indent="-171450">
              <a:buFont typeface="Arial" panose="020B0604020202020204" pitchFamily="34" charset="0"/>
              <a:buChar char="•"/>
            </a:pPr>
            <a:r>
              <a:rPr lang="en-US" altLang="en-US" dirty="0" smtClean="0"/>
              <a:t>Notice that your contract has three important pieces of information on it:</a:t>
            </a:r>
          </a:p>
          <a:p>
            <a:pPr marL="628650" lvl="1" indent="-171450">
              <a:buFont typeface="Arial" panose="020B0604020202020204" pitchFamily="34" charset="0"/>
              <a:buChar char="•"/>
            </a:pPr>
            <a:r>
              <a:rPr lang="en-US" altLang="en-US" dirty="0" smtClean="0"/>
              <a:t>your name (you are the borrower)</a:t>
            </a:r>
          </a:p>
          <a:p>
            <a:pPr marL="628650" lvl="1" indent="-171450">
              <a:buFont typeface="Arial" panose="020B0604020202020204" pitchFamily="34" charset="0"/>
              <a:buChar char="•"/>
            </a:pPr>
            <a:r>
              <a:rPr lang="en-US" altLang="en-US" dirty="0" smtClean="0"/>
              <a:t>the repayment date</a:t>
            </a:r>
          </a:p>
          <a:p>
            <a:pPr marL="628650" lvl="1" indent="-171450">
              <a:buFont typeface="Arial" panose="020B0604020202020204" pitchFamily="34" charset="0"/>
              <a:buChar char="•"/>
            </a:pPr>
            <a:r>
              <a:rPr lang="en-US" altLang="en-US" dirty="0" smtClean="0"/>
              <a:t>the amount borrowed.</a:t>
            </a:r>
          </a:p>
          <a:p>
            <a:endParaRPr lang="en-US" altLang="en-US" dirty="0" smtClean="0"/>
          </a:p>
          <a:p>
            <a:r>
              <a:rPr lang="en-US" altLang="en-US" b="1" i="1" dirty="0" smtClean="0"/>
              <a:t>Lecture tip</a:t>
            </a:r>
            <a:r>
              <a:rPr lang="en-US" altLang="en-US" b="1" dirty="0" smtClean="0"/>
              <a:t>:</a:t>
            </a:r>
            <a:r>
              <a:rPr lang="en-US" altLang="en-US" b="1" baseline="0" dirty="0" smtClean="0"/>
              <a:t> </a:t>
            </a:r>
            <a:r>
              <a:rPr lang="en-US" altLang="en-US" dirty="0" smtClean="0"/>
              <a:t>You can change the date in the bond to the day you</a:t>
            </a:r>
            <a:r>
              <a:rPr lang="ja-JP" altLang="en-US" dirty="0" smtClean="0"/>
              <a:t>’</a:t>
            </a:r>
            <a:r>
              <a:rPr lang="en-US" altLang="ja-JP" dirty="0" smtClean="0"/>
              <a:t>re teaching the material!</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What </a:t>
            </a:r>
            <a:r>
              <a:rPr lang="en-US" altLang="en-US" b="0" dirty="0" smtClean="0"/>
              <a:t>is </a:t>
            </a:r>
            <a:r>
              <a:rPr lang="en-US" altLang="en-US" b="0" i="1" dirty="0" smtClean="0"/>
              <a:t>not </a:t>
            </a:r>
            <a:r>
              <a:rPr lang="en-US" altLang="en-US" b="0" i="0" dirty="0" smtClean="0"/>
              <a:t>set</a:t>
            </a:r>
            <a:r>
              <a:rPr lang="en-US" altLang="en-US" b="0" i="1" dirty="0" smtClean="0"/>
              <a:t> </a:t>
            </a:r>
            <a:r>
              <a:rPr lang="en-US" altLang="en-US" dirty="0" smtClean="0"/>
              <a:t>is the loan amount.</a:t>
            </a:r>
          </a:p>
          <a:p>
            <a:pPr marL="171450" indent="-171450">
              <a:buFont typeface="Arial" panose="020B0604020202020204" pitchFamily="34" charset="0"/>
              <a:buChar char="•"/>
            </a:pPr>
            <a:r>
              <a:rPr lang="en-US" altLang="en-US" dirty="0" smtClean="0"/>
              <a:t>You and your friend have to come to an agreement as to how much she</a:t>
            </a:r>
            <a:r>
              <a:rPr lang="ja-JP" altLang="en-US" baseline="0" dirty="0" smtClean="0"/>
              <a:t> </a:t>
            </a:r>
            <a:r>
              <a:rPr lang="en-US" altLang="ja-JP" baseline="0" dirty="0" smtClean="0"/>
              <a:t>wi</a:t>
            </a:r>
            <a:r>
              <a:rPr lang="en-US" altLang="ja-JP" dirty="0" smtClean="0"/>
              <a:t>ll loan you in exchange for the promise that you</a:t>
            </a:r>
            <a:r>
              <a:rPr lang="ja-JP" altLang="en-US" baseline="0" dirty="0" smtClean="0"/>
              <a:t> </a:t>
            </a:r>
            <a:r>
              <a:rPr lang="en-US" altLang="ja-JP" baseline="0" dirty="0" smtClean="0"/>
              <a:t>wi</a:t>
            </a:r>
            <a:r>
              <a:rPr lang="en-US" altLang="ja-JP" dirty="0" smtClean="0"/>
              <a:t>ll pay her $10,000 when the bond matures.</a:t>
            </a:r>
          </a:p>
          <a:p>
            <a:pPr marL="171450" indent="-171450">
              <a:buFont typeface="Arial" panose="020B0604020202020204" pitchFamily="34" charset="0"/>
              <a:buChar char="•"/>
            </a:pPr>
            <a:r>
              <a:rPr lang="en-US" altLang="ja-JP" dirty="0" smtClean="0"/>
              <a:t>When you do this, you are just agreeing to the price of the bond.</a:t>
            </a:r>
          </a:p>
          <a:p>
            <a:pPr marL="171450" indent="-171450">
              <a:buFont typeface="Arial" panose="020B0604020202020204" pitchFamily="34" charset="0"/>
              <a:buChar char="•"/>
            </a:pPr>
            <a:r>
              <a:rPr lang="en-US" altLang="ja-JP" dirty="0" smtClean="0"/>
              <a:t>To distinguish this price from the bond price at later dates, we</a:t>
            </a:r>
            <a:r>
              <a:rPr lang="ja-JP" altLang="en-US" baseline="0" dirty="0" smtClean="0"/>
              <a:t> </a:t>
            </a:r>
            <a:r>
              <a:rPr lang="en-US" altLang="ja-JP" baseline="0" dirty="0" smtClean="0"/>
              <a:t>wi</a:t>
            </a:r>
            <a:r>
              <a:rPr lang="en-US" altLang="ja-JP" dirty="0" smtClean="0"/>
              <a:t>ll call this the price of the bond at inception.</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r>
              <a:rPr lang="en-US" altLang="en-US" dirty="0" smtClean="0"/>
              <a:t>Notice that the dollar price dictates a particular rate of return or the interest rate on this loan. The interest rate is the percentage change in the value of the bond over the course of the year.</a:t>
            </a:r>
          </a:p>
          <a:p>
            <a:endParaRPr lang="en-US" altLang="en-US" dirty="0" smtClean="0"/>
          </a:p>
          <a:p>
            <a:r>
              <a:rPr lang="en-US" altLang="en-US" dirty="0" smtClean="0"/>
              <a:t>In the financial news, bonds are typically listed by their interest rate.  If this is the case, you can easily determine the dollar price of the bond by working through the above formula in reverse.</a:t>
            </a:r>
          </a:p>
          <a:p>
            <a:endParaRPr lang="en-US" altLang="en-US" dirty="0" smtClean="0"/>
          </a:p>
          <a:p>
            <a:r>
              <a:rPr lang="en-US" altLang="en-US" dirty="0" smtClean="0"/>
              <a:t>As a </a:t>
            </a:r>
            <a:r>
              <a:rPr lang="en-US" altLang="en-US" b="0" i="1" dirty="0" smtClean="0"/>
              <a:t>borrower</a:t>
            </a:r>
            <a:r>
              <a:rPr lang="en-US" altLang="en-US" dirty="0" smtClean="0"/>
              <a:t>, you want to sell your bonds for as high a price as possible, which means you want to pay as low an interest rate as possible for your debts.</a:t>
            </a:r>
          </a:p>
          <a:p>
            <a:endParaRPr lang="en-US" altLang="en-US" dirty="0" smtClean="0"/>
          </a:p>
          <a:p>
            <a:r>
              <a:rPr lang="en-US" altLang="en-US" dirty="0" smtClean="0"/>
              <a:t>As a </a:t>
            </a:r>
            <a:r>
              <a:rPr lang="en-US" altLang="en-US" b="0" i="1" dirty="0" smtClean="0"/>
              <a:t>lender</a:t>
            </a:r>
            <a:r>
              <a:rPr lang="en-US" altLang="en-US" dirty="0" smtClean="0"/>
              <a:t>, you want to buy your bonds for as low a price as possible, so you</a:t>
            </a:r>
            <a:r>
              <a:rPr lang="ja-JP" altLang="en-US" dirty="0" smtClean="0"/>
              <a:t>’</a:t>
            </a:r>
            <a:r>
              <a:rPr lang="en-US" altLang="ja-JP" dirty="0" smtClean="0"/>
              <a:t>re earning the highest possible interest rate on your savings.</a:t>
            </a:r>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If</a:t>
            </a:r>
            <a:r>
              <a:rPr lang="en-US" altLang="en-US" baseline="0" dirty="0" smtClean="0"/>
              <a:t> a $10,000 bond is offered, this means the bond will pay $10,000 at maturity.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table in the </a:t>
            </a:r>
            <a:r>
              <a:rPr lang="en-US" altLang="en-US" baseline="0" dirty="0" smtClean="0"/>
              <a:t>right corner </a:t>
            </a:r>
            <a:r>
              <a:rPr lang="en-US" altLang="en-US" dirty="0" smtClean="0"/>
              <a:t>shows interest rates implied by different dollar prices of a $10,000 bond.  </a:t>
            </a:r>
          </a:p>
          <a:p>
            <a:pPr marL="171450" indent="-171450">
              <a:buFont typeface="Arial" panose="020B0604020202020204" pitchFamily="34" charset="0"/>
              <a:buChar char="•"/>
            </a:pPr>
            <a:r>
              <a:rPr lang="en-US" altLang="en-US" dirty="0" smtClean="0"/>
              <a:t>As the price of the bond falls, the interest rate (rate</a:t>
            </a:r>
            <a:r>
              <a:rPr lang="en-US" altLang="en-US" baseline="0" dirty="0" smtClean="0"/>
              <a:t> of return on the bond) rises.</a:t>
            </a:r>
          </a:p>
          <a:p>
            <a:pPr marL="171450" indent="-171450">
              <a:buFont typeface="Arial" panose="020B0604020202020204" pitchFamily="34" charset="0"/>
              <a:buChar char="•"/>
            </a:pPr>
            <a:r>
              <a:rPr lang="en-US" altLang="en-US" baseline="0" dirty="0" smtClean="0"/>
              <a:t>This is beneficial for the bond buyer (saver) and not the bond seller (lender).</a:t>
            </a:r>
            <a:endParaRPr lang="en-US" altLang="en-US" dirty="0" smtClean="0"/>
          </a:p>
          <a:p>
            <a:pPr marL="171450" indent="-171450">
              <a:buFont typeface="Arial" panose="020B0604020202020204" pitchFamily="34" charset="0"/>
              <a:buChar char="•"/>
            </a:pPr>
            <a:r>
              <a:rPr lang="en-US" altLang="en-US" dirty="0" smtClean="0"/>
              <a:t>The relation</a:t>
            </a:r>
            <a:r>
              <a:rPr lang="en-US" altLang="en-US" baseline="0" dirty="0" smtClean="0"/>
              <a:t>ship between the dollar price and interest rate of a bond is </a:t>
            </a:r>
            <a:r>
              <a:rPr lang="en-US" altLang="en-US" dirty="0" smtClean="0"/>
              <a:t>deterministic relationship; it is not coincidental.</a:t>
            </a:r>
          </a:p>
          <a:p>
            <a:endParaRPr lang="en-US" altLang="en-US" dirty="0" smtClean="0"/>
          </a:p>
          <a:p>
            <a:pPr marL="0" indent="0">
              <a:buFont typeface="Arial" panose="020B0604020202020204" pitchFamily="34" charset="0"/>
              <a:buNone/>
            </a:pPr>
            <a:r>
              <a:rPr lang="en-US" altLang="en-US" dirty="0" smtClean="0"/>
              <a:t>Thus</a:t>
            </a:r>
            <a:r>
              <a:rPr lang="en-US" altLang="en-US" baseline="0" dirty="0" smtClean="0"/>
              <a:t> far, it has been </a:t>
            </a:r>
            <a:r>
              <a:rPr lang="en-US" altLang="ja-JP" dirty="0" smtClean="0"/>
              <a:t>assumed that bonds offer only one repayment option: the face value is repaid in full at maturity.</a:t>
            </a:r>
          </a:p>
          <a:p>
            <a:pPr marL="171450" indent="-171450">
              <a:buFont typeface="Arial" panose="020B0604020202020204" pitchFamily="34" charset="0"/>
              <a:buChar char="•"/>
            </a:pPr>
            <a:r>
              <a:rPr lang="en-US" altLang="ja-JP" dirty="0" smtClean="0"/>
              <a:t>This type of bond is called a zero-coupon or discount bond.</a:t>
            </a:r>
          </a:p>
          <a:p>
            <a:pPr marL="171450" indent="-171450">
              <a:buFont typeface="Arial" panose="020B0604020202020204" pitchFamily="34" charset="0"/>
              <a:buChar char="•"/>
            </a:pPr>
            <a:r>
              <a:rPr lang="en-US" altLang="ja-JP" dirty="0" smtClean="0"/>
              <a:t>However, most corporate bonds also offer periodic interest payments throughout the life of the bond, but</a:t>
            </a:r>
            <a:r>
              <a:rPr lang="en-US" altLang="ja-JP" baseline="0" dirty="0" smtClean="0"/>
              <a:t> that type of bond is not covered in this chapter.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B, 33%</a:t>
            </a:r>
          </a:p>
          <a:p>
            <a:endParaRPr lang="en-US" altLang="en-US" dirty="0" smtClean="0"/>
          </a:p>
          <a:p>
            <a:pPr marL="0" indent="0">
              <a:buFont typeface="Arial" panose="020B0604020202020204" pitchFamily="34" charset="0"/>
              <a:buNone/>
            </a:pPr>
            <a:r>
              <a:rPr lang="en-US" altLang="en-US" dirty="0" smtClean="0"/>
              <a:t>Remind students that the rate of return (or interest rate) is calculated as: </a:t>
            </a:r>
          </a:p>
          <a:p>
            <a:pPr marL="0" indent="0">
              <a:buFont typeface="Arial" panose="020B0604020202020204" pitchFamily="34" charset="0"/>
              <a:buNone/>
            </a:pPr>
            <a:r>
              <a:rPr lang="en-US" altLang="en-US" dirty="0" smtClean="0"/>
              <a:t>	Interest</a:t>
            </a:r>
            <a:r>
              <a:rPr lang="en-US" altLang="en-US" baseline="0" dirty="0" smtClean="0"/>
              <a:t> rate = R = (face value - initial price) / initial price</a:t>
            </a:r>
          </a:p>
          <a:p>
            <a:pPr marL="0" indent="0">
              <a:buFont typeface="Arial" panose="020B0604020202020204" pitchFamily="34" charset="0"/>
              <a:buNone/>
            </a:pPr>
            <a:endParaRPr lang="en-US" altLang="en-US" baseline="0" dirty="0" smtClean="0"/>
          </a:p>
          <a:p>
            <a:pPr marL="0" indent="0">
              <a:buFont typeface="Arial" panose="020B0604020202020204" pitchFamily="34" charset="0"/>
              <a:buNone/>
            </a:pPr>
            <a:r>
              <a:rPr lang="en-US" altLang="en-US" baseline="0" dirty="0" smtClean="0"/>
              <a:t>So, in this example:</a:t>
            </a:r>
          </a:p>
          <a:p>
            <a:pPr marL="0" indent="0">
              <a:buFont typeface="Arial" panose="020B0604020202020204" pitchFamily="34" charset="0"/>
              <a:buNone/>
            </a:pPr>
            <a:r>
              <a:rPr lang="en-US" altLang="en-US" baseline="0" dirty="0" smtClean="0"/>
              <a:t>	33% = ($10,000 - $7,500) / $7,500</a:t>
            </a:r>
            <a:endParaRPr lang="en-US" altLang="en-US" dirty="0" smtClean="0"/>
          </a:p>
          <a:p>
            <a:endParaRPr lang="en-US" altLang="en-US" dirty="0" smtClean="0"/>
          </a:p>
        </p:txBody>
      </p:sp>
    </p:spTree>
    <p:extLst>
      <p:ext uri="{BB962C8B-B14F-4D97-AF65-F5344CB8AC3E}">
        <p14:creationId xmlns:p14="http://schemas.microsoft.com/office/powerpoint/2010/main" val="330589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D, inversely related to the dollar price of</a:t>
            </a:r>
            <a:r>
              <a:rPr lang="en-US" altLang="en-US" baseline="0" dirty="0" smtClean="0"/>
              <a:t> the bond.</a:t>
            </a:r>
            <a:endParaRPr lang="en-US" altLang="en-US" dirty="0" smtClean="0"/>
          </a:p>
          <a:p>
            <a:endParaRPr lang="en-US" altLang="en-US" dirty="0" smtClean="0"/>
          </a:p>
          <a:p>
            <a:pPr marL="0" indent="0">
              <a:buFont typeface="Arial" panose="020B0604020202020204" pitchFamily="34" charset="0"/>
              <a:buNone/>
            </a:pPr>
            <a:r>
              <a:rPr lang="en-US" altLang="en-US" dirty="0" smtClean="0"/>
              <a:t>Suppose there is a $1,000 bond.</a:t>
            </a:r>
          </a:p>
          <a:p>
            <a:pPr marL="171450" indent="-171450">
              <a:buFont typeface="Arial" panose="020B0604020202020204" pitchFamily="34" charset="0"/>
              <a:buChar char="•"/>
            </a:pPr>
            <a:r>
              <a:rPr lang="en-US" altLang="en-US" dirty="0" smtClean="0"/>
              <a:t>If you buy it at a low price of $750, the interest rate is high at 33 percent.</a:t>
            </a:r>
          </a:p>
          <a:p>
            <a:pPr marL="171450" indent="-171450">
              <a:buFont typeface="Arial" panose="020B0604020202020204" pitchFamily="34" charset="0"/>
              <a:buChar char="•"/>
            </a:pPr>
            <a:r>
              <a:rPr lang="en-US" altLang="en-US" dirty="0" smtClean="0"/>
              <a:t>If you buy it at a high price of $900, the interest rate is lower at 11 percent.</a:t>
            </a:r>
          </a:p>
          <a:p>
            <a:pPr marL="171450" indent="-171450">
              <a:buFont typeface="Arial" panose="020B0604020202020204" pitchFamily="34" charset="0"/>
              <a:buChar char="•"/>
            </a:pPr>
            <a:r>
              <a:rPr lang="en-US" altLang="en-US" dirty="0" smtClean="0"/>
              <a:t>Lower priced (with a higher interest rate) bonds are usually riskier.</a:t>
            </a:r>
          </a:p>
          <a:p>
            <a:endParaRPr lang="en-US" altLang="en-US" dirty="0" smtClean="0"/>
          </a:p>
        </p:txBody>
      </p:sp>
    </p:spTree>
    <p:extLst>
      <p:ext uri="{BB962C8B-B14F-4D97-AF65-F5344CB8AC3E}">
        <p14:creationId xmlns:p14="http://schemas.microsoft.com/office/powerpoint/2010/main" val="1753547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10.3</a:t>
            </a:r>
            <a:endParaRPr lang="en-US" altLang="en-US" b="1" i="1" dirty="0" smtClean="0"/>
          </a:p>
          <a:p>
            <a:endParaRPr lang="en-US" altLang="en-US" b="1" i="1" dirty="0" smtClean="0"/>
          </a:p>
          <a:p>
            <a:r>
              <a:rPr lang="en-US" altLang="en-US" b="1" i="1" dirty="0" smtClean="0"/>
              <a:t>Lecture notes:</a:t>
            </a:r>
          </a:p>
          <a:p>
            <a:endParaRPr lang="en-US" altLang="en-US" dirty="0" smtClean="0"/>
          </a:p>
          <a:p>
            <a:r>
              <a:rPr lang="en-US" altLang="en-US" dirty="0" smtClean="0"/>
              <a:t>With a bond, both the maturity date and the face value are certain.</a:t>
            </a:r>
            <a:r>
              <a:rPr lang="en-US" altLang="en-US" baseline="0" dirty="0" smtClean="0"/>
              <a:t> </a:t>
            </a:r>
            <a:r>
              <a:rPr lang="en-US" altLang="en-US" dirty="0" smtClean="0"/>
              <a:t>Thus, there are only two possible outcomes if a bond owner holds the bond until maturity:</a:t>
            </a:r>
          </a:p>
          <a:p>
            <a:pPr marL="171450" indent="-171450">
              <a:buFont typeface="Arial" panose="020B0604020202020204" pitchFamily="34" charset="0"/>
              <a:buChar char="•"/>
            </a:pPr>
            <a:r>
              <a:rPr lang="en-US" altLang="en-US" dirty="0" smtClean="0"/>
              <a:t>The borrower will pay the face value</a:t>
            </a:r>
          </a:p>
          <a:p>
            <a:pPr marL="171450" indent="-171450">
              <a:buFont typeface="Arial" panose="020B0604020202020204" pitchFamily="34" charset="0"/>
              <a:buChar char="•"/>
            </a:pPr>
            <a:r>
              <a:rPr lang="en-US" altLang="en-US" dirty="0" smtClean="0"/>
              <a:t>The</a:t>
            </a:r>
            <a:r>
              <a:rPr lang="en-US" altLang="en-US" baseline="0" dirty="0" smtClean="0"/>
              <a:t> borrower</a:t>
            </a:r>
            <a:r>
              <a:rPr lang="en-US" altLang="en-US" dirty="0" smtClean="0"/>
              <a:t> will default.</a:t>
            </a:r>
          </a:p>
          <a:p>
            <a:endParaRPr lang="en-US" altLang="en-US" b="1" i="1" dirty="0" smtClean="0"/>
          </a:p>
          <a:p>
            <a:pPr marL="0" indent="0">
              <a:buFont typeface="Arial" panose="020B0604020202020204" pitchFamily="34" charset="0"/>
              <a:buNone/>
            </a:pPr>
            <a:r>
              <a:rPr lang="en-US" altLang="en-US" dirty="0" smtClean="0"/>
              <a:t>The major concern of a bond owner is whether the bond will pay off.</a:t>
            </a:r>
          </a:p>
          <a:p>
            <a:pPr marL="171450" indent="-171450">
              <a:buFont typeface="Arial" panose="020B0604020202020204" pitchFamily="34" charset="0"/>
              <a:buChar char="•"/>
            </a:pPr>
            <a:r>
              <a:rPr lang="en-US" altLang="en-US" dirty="0" smtClean="0"/>
              <a:t>The bond owner just has to estimate the possibility that the borrower will default.</a:t>
            </a:r>
          </a:p>
          <a:p>
            <a:pPr marL="171450" indent="-171450">
              <a:buFont typeface="Arial" panose="020B0604020202020204" pitchFamily="34" charset="0"/>
              <a:buChar char="•"/>
            </a:pPr>
            <a:r>
              <a:rPr lang="en-US" altLang="en-US" dirty="0" smtClean="0"/>
              <a:t>The key risk of holding a bond is default risk, the risk that the borrower will not</a:t>
            </a:r>
            <a:r>
              <a:rPr lang="en-US" altLang="en-US" baseline="0" dirty="0" smtClean="0"/>
              <a:t> repay the bond.</a:t>
            </a:r>
            <a:endParaRPr lang="en-US" altLang="en-US" dirty="0" smtClean="0"/>
          </a:p>
          <a:p>
            <a:endParaRPr lang="en-US" altLang="en-US" dirty="0" smtClean="0"/>
          </a:p>
          <a:p>
            <a:r>
              <a:rPr lang="en-US" altLang="en-US" dirty="0" smtClean="0"/>
              <a:t>Since there are only two possible outcomes, </a:t>
            </a:r>
            <a:r>
              <a:rPr lang="en-US" altLang="en-US" i="1" dirty="0" smtClean="0"/>
              <a:t>default risk </a:t>
            </a:r>
            <a:r>
              <a:rPr lang="en-US" altLang="en-US" dirty="0" smtClean="0"/>
              <a:t>is the primary concern of a bond owner.</a:t>
            </a:r>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endParaRPr lang="en-US" altLang="en-US" b="0" i="0" dirty="0" smtClean="0"/>
          </a:p>
          <a:p>
            <a:r>
              <a:rPr lang="en-US" altLang="en-US" b="0" i="0" dirty="0" smtClean="0"/>
              <a:t>You can bring up the following example during your lecture</a:t>
            </a:r>
            <a:r>
              <a:rPr lang="en-US" altLang="en-US" b="0" i="0" baseline="0" dirty="0" smtClean="0"/>
              <a:t>:</a:t>
            </a:r>
          </a:p>
          <a:p>
            <a:pPr marL="171450" indent="-171450">
              <a:buFont typeface="Arial" panose="020B0604020202020204" pitchFamily="34" charset="0"/>
              <a:buChar char="•"/>
            </a:pPr>
            <a:r>
              <a:rPr lang="en-US" altLang="en-US" b="0" i="0" baseline="0" dirty="0" smtClean="0"/>
              <a:t>You </a:t>
            </a:r>
            <a:r>
              <a:rPr lang="en-US" altLang="en-US" dirty="0" smtClean="0"/>
              <a:t>are trying to sell bonds to finance your business.</a:t>
            </a:r>
          </a:p>
          <a:p>
            <a:pPr marL="628650" lvl="1" indent="-171450">
              <a:buFont typeface="Arial" panose="020B0604020202020204" pitchFamily="34" charset="0"/>
              <a:buChar char="•"/>
            </a:pPr>
            <a:r>
              <a:rPr lang="en-US" altLang="en-US" dirty="0" smtClean="0"/>
              <a:t>If your friend really trusts you and believes your business will succeed, she might buy your $10,000 bond for $9,000.</a:t>
            </a:r>
          </a:p>
          <a:p>
            <a:pPr marL="628650" lvl="1" indent="-171450">
              <a:buFont typeface="Arial" panose="020B0604020202020204" pitchFamily="34" charset="0"/>
              <a:buChar char="•"/>
            </a:pPr>
            <a:r>
              <a:rPr lang="en-US" altLang="en-US" dirty="0" smtClean="0"/>
              <a:t>This price means you pay her 11 percent interest for the use of her funds for a year.</a:t>
            </a:r>
          </a:p>
          <a:p>
            <a:pPr marL="171450" indent="-171450">
              <a:buFont typeface="Arial" panose="020B0604020202020204" pitchFamily="34" charset="0"/>
              <a:buChar char="•"/>
            </a:pPr>
            <a:r>
              <a:rPr lang="en-US" altLang="en-US" dirty="0" smtClean="0"/>
              <a:t>On the other hand, if your friend is skeptical about either your integrity or the prospects for your business succeeding, she may only be willing to pay you $8,000 for your $10,000 bond.  </a:t>
            </a:r>
          </a:p>
          <a:p>
            <a:pPr marL="628650" lvl="1" indent="-171450">
              <a:buFont typeface="Arial" panose="020B0604020202020204" pitchFamily="34" charset="0"/>
              <a:buChar char="•"/>
            </a:pPr>
            <a:r>
              <a:rPr lang="en-US" altLang="en-US" dirty="0" smtClean="0"/>
              <a:t>This means you</a:t>
            </a:r>
            <a:r>
              <a:rPr lang="ja-JP" altLang="en-US" baseline="0" dirty="0" smtClean="0"/>
              <a:t> </a:t>
            </a:r>
            <a:r>
              <a:rPr lang="en-US" altLang="ja-JP" baseline="0" dirty="0" smtClean="0"/>
              <a:t>will</a:t>
            </a:r>
            <a:r>
              <a:rPr lang="en-US" altLang="ja-JP" dirty="0" smtClean="0"/>
              <a:t> pay 25 percent interest for the loan instead.</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Therefore, as the risk of default</a:t>
            </a:r>
            <a:r>
              <a:rPr lang="en-US" altLang="en-US" baseline="0" dirty="0" smtClean="0"/>
              <a:t> increases, the interest rate rises and the price of the bond falls.</a:t>
            </a: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A typical bond holder may have difficulty judging the default risk of any one company, let alone the thousands of firms that sell bonds in a developed economy.</a:t>
            </a:r>
          </a:p>
          <a:p>
            <a:pPr marL="171450" indent="-171450">
              <a:buFont typeface="Arial" panose="020B0604020202020204" pitchFamily="34" charset="0"/>
              <a:buChar char="•"/>
            </a:pPr>
            <a:r>
              <a:rPr lang="en-US" altLang="en-US" dirty="0" smtClean="0"/>
              <a:t>Credit-rating agencies (CRAs) have emerged to evaluate the default risk of all borrowing entities and then give them a grade that depends on the likelihood of default.</a:t>
            </a:r>
          </a:p>
          <a:p>
            <a:pPr marL="171450" indent="-171450">
              <a:buFont typeface="Arial" panose="020B0604020202020204" pitchFamily="34" charset="0"/>
              <a:buChar char="•"/>
            </a:pPr>
            <a:r>
              <a:rPr lang="en-US" altLang="en-US" dirty="0" smtClean="0"/>
              <a:t>These</a:t>
            </a:r>
            <a:r>
              <a:rPr lang="en-US" altLang="en-US" baseline="0" dirty="0" smtClean="0"/>
              <a:t> rating agencies provide information to a potential bond buyer.</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aseline="0" dirty="0" smtClean="0"/>
              <a:t>Note: The validity of ratings and CRA operations have been called into question following the Great Recession.</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Animated Figure 10.4</a:t>
            </a:r>
          </a:p>
          <a:p>
            <a:pPr>
              <a:defRPr/>
            </a:pPr>
            <a:endParaRPr lang="en-US" altLang="en-US" b="1" dirty="0" smtClean="0"/>
          </a:p>
          <a:p>
            <a:pPr>
              <a:defRPr/>
            </a:pPr>
            <a:r>
              <a:rPr lang="en-US" altLang="en-US" b="1" i="1" dirty="0" smtClean="0"/>
              <a:t>Lecture tip:</a:t>
            </a:r>
          </a:p>
          <a:p>
            <a:pPr>
              <a:defRPr/>
            </a:pPr>
            <a:r>
              <a:rPr lang="en-US" altLang="en-US" i="1" dirty="0" smtClean="0"/>
              <a:t>Click through the slide so that each part of the graph appears.</a:t>
            </a:r>
          </a:p>
          <a:p>
            <a:pPr>
              <a:defRPr/>
            </a:pPr>
            <a:endParaRPr lang="en-US" altLang="en-US" i="1" dirty="0" smtClean="0"/>
          </a:p>
          <a:p>
            <a:pPr>
              <a:defRPr/>
            </a:pPr>
            <a:r>
              <a:rPr lang="en-US" altLang="en-US" dirty="0" smtClean="0"/>
              <a:t>First click: S</a:t>
            </a:r>
            <a:endParaRPr lang="en-US" altLang="en-US" baseline="-25000" dirty="0" smtClean="0"/>
          </a:p>
          <a:p>
            <a:pPr>
              <a:defRPr/>
            </a:pPr>
            <a:r>
              <a:rPr lang="en-US" altLang="en-US" baseline="0" dirty="0" smtClean="0"/>
              <a:t>Second click: D</a:t>
            </a:r>
            <a:r>
              <a:rPr lang="en-US" altLang="en-US" baseline="-25000" dirty="0" smtClean="0"/>
              <a:t>1</a:t>
            </a:r>
          </a:p>
          <a:p>
            <a:pPr>
              <a:defRPr/>
            </a:pPr>
            <a:r>
              <a:rPr lang="en-US" altLang="en-US" baseline="0" dirty="0" smtClean="0"/>
              <a:t>Third click: Dashed line indicating price of $98,000</a:t>
            </a:r>
          </a:p>
          <a:p>
            <a:pPr>
              <a:defRPr/>
            </a:pPr>
            <a:r>
              <a:rPr lang="en-US" altLang="en-US" baseline="0" dirty="0" smtClean="0"/>
              <a:t>Fourth click: D</a:t>
            </a:r>
            <a:r>
              <a:rPr lang="en-US" altLang="en-US" baseline="-25000" dirty="0" smtClean="0"/>
              <a:t>1 </a:t>
            </a:r>
            <a:r>
              <a:rPr lang="en-US" altLang="en-US" baseline="0" dirty="0" smtClean="0"/>
              <a:t>shifts left to D</a:t>
            </a:r>
            <a:r>
              <a:rPr lang="en-US" altLang="en-US" baseline="-25000" dirty="0" smtClean="0"/>
              <a:t>2</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smtClean="0"/>
              <a:t>Fifth click: Dashed line indicating price of $97,000</a:t>
            </a:r>
          </a:p>
          <a:p>
            <a:endParaRPr lang="en-US" altLang="en-US" b="1" i="1" dirty="0" smtClean="0"/>
          </a:p>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The graph above shows a leftward shift (decrease)</a:t>
            </a:r>
            <a:r>
              <a:rPr lang="en-US" altLang="en-US" baseline="0" dirty="0" smtClean="0"/>
              <a:t> in the demand for a company’s bonds.</a:t>
            </a:r>
            <a:endParaRPr lang="en-US" altLang="en-US" dirty="0" smtClean="0"/>
          </a:p>
          <a:p>
            <a:pPr marL="171450" indent="-171450">
              <a:buFont typeface="Arial" panose="020B0604020202020204" pitchFamily="34" charset="0"/>
              <a:buChar char="•"/>
            </a:pPr>
            <a:r>
              <a:rPr lang="en-US" altLang="en-US" dirty="0" smtClean="0"/>
              <a:t>Why would the demand for this company</a:t>
            </a:r>
            <a:r>
              <a:rPr lang="ja-JP" altLang="en-US" dirty="0" smtClean="0"/>
              <a:t>’</a:t>
            </a:r>
            <a:r>
              <a:rPr lang="en-US" altLang="ja-JP" dirty="0" smtClean="0"/>
              <a:t>s bonds decrease?  </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altLang="ja-JP" dirty="0" smtClean="0"/>
              <a:t>Let</a:t>
            </a:r>
            <a:r>
              <a:rPr lang="ja-JP" altLang="en-US" dirty="0" smtClean="0"/>
              <a:t>’</a:t>
            </a:r>
            <a:r>
              <a:rPr lang="en-US" altLang="ja-JP" dirty="0" smtClean="0"/>
              <a:t>s assume something happens to the future prospects of this company.  </a:t>
            </a:r>
          </a:p>
          <a:p>
            <a:pPr marL="171450" indent="-171450">
              <a:buFont typeface="Arial" panose="020B0604020202020204" pitchFamily="34" charset="0"/>
              <a:buChar char="•"/>
            </a:pPr>
            <a:r>
              <a:rPr lang="en-US" altLang="ja-JP" dirty="0" smtClean="0"/>
              <a:t>Perhaps a competitor continues to attract consumers and fewer people need the company. </a:t>
            </a:r>
          </a:p>
          <a:p>
            <a:pPr marL="171450" indent="-171450">
              <a:buFont typeface="Arial" panose="020B0604020202020204" pitchFamily="34" charset="0"/>
              <a:buChar char="•"/>
            </a:pPr>
            <a:r>
              <a:rPr lang="en-US" altLang="ja-JP" dirty="0" smtClean="0"/>
              <a:t>If this decreases the probability that you will pay off your bonds as they mature, the demand for your bonds declines.</a:t>
            </a:r>
          </a:p>
          <a:p>
            <a:pPr marL="171450" indent="-171450">
              <a:buFont typeface="Arial" panose="020B0604020202020204" pitchFamily="34" charset="0"/>
              <a:buChar char="•"/>
            </a:pPr>
            <a:r>
              <a:rPr lang="en-US" altLang="ja-JP" dirty="0" smtClean="0"/>
              <a:t>As demand declines, the market price of your bonds falls, which means the interest rate rises (see principle 2 above).</a:t>
            </a:r>
          </a:p>
          <a:p>
            <a:pPr marL="171450" indent="-171450">
              <a:buFont typeface="Arial" panose="020B0604020202020204" pitchFamily="34" charset="0"/>
              <a:buChar char="•"/>
            </a:pPr>
            <a:r>
              <a:rPr lang="en-US" altLang="ja-JP" dirty="0" smtClean="0"/>
              <a:t>The result is that increases in default risk reduce the price firms can charge for their bonds and increase their interest rates.</a:t>
            </a:r>
            <a:endParaRPr lang="en-US" altLang="ja-JP" b="1" dirty="0" smtClean="0"/>
          </a:p>
          <a:p>
            <a:pPr marL="171450" indent="-171450">
              <a:buFont typeface="Arial" panose="020B0604020202020204" pitchFamily="34" charset="0"/>
              <a:buChar char="•"/>
            </a:pPr>
            <a:r>
              <a:rPr lang="en-US" altLang="ja-JP" b="0" dirty="0" smtClean="0"/>
              <a:t>In</a:t>
            </a:r>
            <a:r>
              <a:rPr lang="en-US" altLang="ja-JP" b="0" baseline="0" dirty="0" smtClean="0"/>
              <a:t> other words, greater default risk makes it more costly for firms to borrow.</a:t>
            </a:r>
            <a:endParaRPr lang="en-US" altLang="ja-JP"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dirty="0" smtClean="0"/>
          </a:p>
          <a:p>
            <a:r>
              <a:rPr lang="en-US" altLang="en-US" b="0" dirty="0" smtClean="0"/>
              <a:t>Why would a firm sell stocks, instead of bonds?</a:t>
            </a:r>
          </a:p>
          <a:p>
            <a:pPr marL="171450" indent="-171450">
              <a:buFont typeface="Arial" panose="020B0604020202020204" pitchFamily="34" charset="0"/>
              <a:buChar char="•"/>
            </a:pPr>
            <a:r>
              <a:rPr lang="en-US" altLang="en-US" dirty="0" smtClean="0"/>
              <a:t>Bond financing means the firm has a lot of bills that must be paid. </a:t>
            </a:r>
          </a:p>
          <a:p>
            <a:pPr marL="171450" indent="-171450">
              <a:buFont typeface="Arial" panose="020B0604020202020204" pitchFamily="34" charset="0"/>
              <a:buChar char="•"/>
            </a:pPr>
            <a:r>
              <a:rPr lang="en-US" altLang="en-US" dirty="0" smtClean="0"/>
              <a:t>When IBM sells $10 million in 10-year bonds, that leads to a new obligation on their part—they have to pay $10 million in ten years.</a:t>
            </a:r>
          </a:p>
          <a:p>
            <a:pPr marL="171450" indent="-171450">
              <a:buFont typeface="Arial" panose="020B0604020202020204" pitchFamily="34" charset="0"/>
              <a:buChar char="•"/>
            </a:pPr>
            <a:r>
              <a:rPr lang="en-US" altLang="en-US" dirty="0" smtClean="0"/>
              <a:t>If these bills are unpaid (the firm defaults on their bonds), the owners of the firm may need to declare bankruptcy and lose the firm altogether.  </a:t>
            </a:r>
          </a:p>
          <a:p>
            <a:pPr marL="171450" indent="-171450">
              <a:buFont typeface="Arial" panose="020B0604020202020204" pitchFamily="34" charset="0"/>
              <a:buChar char="•"/>
            </a:pPr>
            <a:r>
              <a:rPr lang="en-US" altLang="en-US" dirty="0" smtClean="0"/>
              <a:t>But with stocks, the owners can sell shares of the firm to others and move forward without the burden of debt from bonds.</a:t>
            </a:r>
          </a:p>
          <a:p>
            <a:pPr marL="171450" indent="-171450">
              <a:buFont typeface="Arial" panose="020B0604020202020204" pitchFamily="34" charset="0"/>
              <a:buChar char="•"/>
            </a:pPr>
            <a:r>
              <a:rPr lang="en-US" altLang="en-US" dirty="0" smtClean="0"/>
              <a:t>When a firm sells stocks, the stockholders</a:t>
            </a:r>
            <a:r>
              <a:rPr lang="en-US" altLang="en-US" baseline="0" dirty="0" smtClean="0"/>
              <a:t> take on the risk that if the firm falters, the price of the shares they own will decrease.</a:t>
            </a: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D, Stocks don’t burden the firm with future debts</a:t>
            </a:r>
            <a:r>
              <a:rPr lang="en-US" altLang="en-US" baseline="0" dirty="0" smtClean="0"/>
              <a:t> that must be paid.</a:t>
            </a:r>
            <a:endParaRPr lang="en-US" altLang="en-US" dirty="0" smtClean="0"/>
          </a:p>
          <a:p>
            <a:endParaRPr lang="en-US" altLang="en-US" dirty="0" smtClean="0"/>
          </a:p>
          <a:p>
            <a:pPr marL="0" indent="0">
              <a:buFont typeface="Arial" panose="020B0604020202020204" pitchFamily="34" charset="0"/>
              <a:buNone/>
            </a:pPr>
            <a:r>
              <a:rPr lang="en-US" altLang="en-US" dirty="0" smtClean="0"/>
              <a:t>With a bond, you have to pay it back at some later date.  </a:t>
            </a:r>
          </a:p>
          <a:p>
            <a:pPr marL="171450" indent="-171450">
              <a:buFont typeface="Arial" panose="020B0604020202020204" pitchFamily="34" charset="0"/>
              <a:buChar char="•"/>
            </a:pPr>
            <a:r>
              <a:rPr lang="en-US" altLang="en-US" dirty="0" smtClean="0"/>
              <a:t>You don</a:t>
            </a:r>
            <a:r>
              <a:rPr lang="ja-JP" altLang="en-US" dirty="0" smtClean="0"/>
              <a:t>’</a:t>
            </a:r>
            <a:r>
              <a:rPr lang="en-US" altLang="ja-JP" dirty="0" smtClean="0"/>
              <a:t>t have to do this with a stock.  </a:t>
            </a:r>
          </a:p>
          <a:p>
            <a:pPr marL="171450" indent="-171450">
              <a:buFont typeface="Arial" panose="020B0604020202020204" pitchFamily="34" charset="0"/>
              <a:buChar char="•"/>
            </a:pPr>
            <a:r>
              <a:rPr lang="en-US" altLang="ja-JP" dirty="0" smtClean="0"/>
              <a:t>Rather, the stock owner is now part owner of the company.</a:t>
            </a:r>
          </a:p>
          <a:p>
            <a:endParaRPr lang="en-US" altLang="en-US" dirty="0" smtClean="0"/>
          </a:p>
        </p:txBody>
      </p:sp>
    </p:spTree>
    <p:extLst>
      <p:ext uri="{BB962C8B-B14F-4D97-AF65-F5344CB8AC3E}">
        <p14:creationId xmlns:p14="http://schemas.microsoft.com/office/powerpoint/2010/main" val="3440859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A used security</a:t>
            </a:r>
            <a:r>
              <a:rPr lang="en-US" altLang="ja-JP" dirty="0" smtClean="0"/>
              <a:t> just means you are not buying the security directly from the firm whose name is on the security.</a:t>
            </a:r>
          </a:p>
          <a:p>
            <a:pPr marL="171450" indent="-171450">
              <a:buFont typeface="Arial" panose="020B0604020202020204" pitchFamily="34" charset="0"/>
              <a:buChar char="•"/>
            </a:pPr>
            <a:r>
              <a:rPr lang="en-US" altLang="en-US" dirty="0" smtClean="0"/>
              <a:t>Secondary markets are important institutions that foster both direct and indirect investment.</a:t>
            </a:r>
          </a:p>
          <a:p>
            <a:pPr marL="171450" indent="-171450">
              <a:buFont typeface="Arial" panose="020B0604020202020204" pitchFamily="34" charset="0"/>
              <a:buChar char="•"/>
            </a:pPr>
            <a:r>
              <a:rPr lang="en-US" altLang="en-US" dirty="0" smtClean="0"/>
              <a:t>The existence of secondary markets enables firms to sell their bonds at higher prices (lower interest rates), as</a:t>
            </a:r>
            <a:r>
              <a:rPr lang="en-US" altLang="en-US" baseline="0" dirty="0" smtClean="0"/>
              <a:t> </a:t>
            </a:r>
            <a:r>
              <a:rPr lang="en-US" altLang="en-US" dirty="0" smtClean="0"/>
              <a:t>demand for assets increases when they can be resold.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Animated Figure 10.5</a:t>
            </a:r>
          </a:p>
          <a:p>
            <a:endParaRPr lang="en-US" altLang="en-US" b="1" dirty="0" smtClean="0"/>
          </a:p>
          <a:p>
            <a:pPr>
              <a:defRPr/>
            </a:pPr>
            <a:r>
              <a:rPr lang="en-US" altLang="en-US" b="1" i="1" dirty="0" smtClean="0"/>
              <a:t>Lecture tip:</a:t>
            </a:r>
          </a:p>
          <a:p>
            <a:pPr>
              <a:defRPr/>
            </a:pPr>
            <a:r>
              <a:rPr lang="en-US" altLang="en-US" i="1" dirty="0" smtClean="0"/>
              <a:t>Click through the slide so that each part of the graph appears.</a:t>
            </a:r>
          </a:p>
          <a:p>
            <a:pPr>
              <a:defRPr/>
            </a:pPr>
            <a:endParaRPr lang="en-US" altLang="en-US" i="1" dirty="0" smtClean="0"/>
          </a:p>
          <a:p>
            <a:pPr>
              <a:defRPr/>
            </a:pPr>
            <a:r>
              <a:rPr lang="en-US" altLang="en-US" dirty="0" smtClean="0"/>
              <a:t>First click: S</a:t>
            </a:r>
            <a:endParaRPr lang="en-US" altLang="en-US" baseline="-25000" dirty="0" smtClean="0"/>
          </a:p>
          <a:p>
            <a:pPr>
              <a:defRPr/>
            </a:pPr>
            <a:r>
              <a:rPr lang="en-US" altLang="en-US" baseline="0" dirty="0" smtClean="0"/>
              <a:t>Second click: D</a:t>
            </a:r>
            <a:r>
              <a:rPr lang="en-US" altLang="en-US" baseline="-25000" dirty="0" smtClean="0"/>
              <a:t>1</a:t>
            </a:r>
          </a:p>
          <a:p>
            <a:pPr>
              <a:defRPr/>
            </a:pPr>
            <a:r>
              <a:rPr lang="en-US" altLang="en-US" baseline="0" dirty="0" smtClean="0"/>
              <a:t>Third click: Dashed line for Q</a:t>
            </a:r>
            <a:r>
              <a:rPr lang="en-US" altLang="en-US" baseline="-25000" dirty="0" smtClean="0"/>
              <a:t>1 </a:t>
            </a:r>
            <a:r>
              <a:rPr lang="en-US" altLang="en-US" baseline="0" dirty="0" smtClean="0"/>
              <a:t>and P</a:t>
            </a:r>
            <a:r>
              <a:rPr lang="en-US" altLang="en-US" baseline="-25000" dirty="0" smtClean="0"/>
              <a:t>1</a:t>
            </a:r>
            <a:endParaRPr lang="en-US" altLang="en-US" baseline="0" dirty="0" smtClean="0"/>
          </a:p>
          <a:p>
            <a:pPr>
              <a:defRPr/>
            </a:pPr>
            <a:r>
              <a:rPr lang="en-US" altLang="en-US" baseline="0" dirty="0" smtClean="0"/>
              <a:t>Fourth click: D</a:t>
            </a:r>
            <a:r>
              <a:rPr lang="en-US" altLang="en-US" baseline="-25000" dirty="0" smtClean="0"/>
              <a:t>1 </a:t>
            </a:r>
            <a:r>
              <a:rPr lang="en-US" altLang="en-US" baseline="0" dirty="0" smtClean="0"/>
              <a:t>shifts right to D</a:t>
            </a:r>
            <a:r>
              <a:rPr lang="en-US" altLang="en-US" baseline="-25000" dirty="0" smtClean="0"/>
              <a:t>2</a:t>
            </a:r>
          </a:p>
          <a:p>
            <a:pPr>
              <a:defRPr/>
            </a:pPr>
            <a:r>
              <a:rPr lang="en-US" altLang="en-US" baseline="0" dirty="0" smtClean="0"/>
              <a:t>Fifth click: Dashed line for Q</a:t>
            </a:r>
            <a:r>
              <a:rPr lang="en-US" altLang="en-US" baseline="-25000" dirty="0" smtClean="0"/>
              <a:t>2 </a:t>
            </a:r>
            <a:r>
              <a:rPr lang="en-US" altLang="en-US" baseline="0" dirty="0" smtClean="0"/>
              <a:t>and P</a:t>
            </a:r>
            <a:r>
              <a:rPr lang="en-US" altLang="en-US" baseline="-25000" dirty="0" smtClean="0"/>
              <a:t>2</a:t>
            </a:r>
            <a:endParaRPr lang="en-US" altLang="en-US" baseline="0" dirty="0" smtClean="0"/>
          </a:p>
          <a:p>
            <a:endParaRPr lang="en-US" altLang="en-US" b="1" dirty="0" smtClean="0"/>
          </a:p>
          <a:p>
            <a:r>
              <a:rPr lang="en-US" altLang="en-US" b="1" i="1" dirty="0" smtClean="0"/>
              <a:t>Lecture notes:</a:t>
            </a:r>
          </a:p>
          <a:p>
            <a:pPr marL="171450" indent="-171450">
              <a:buFont typeface="Arial" panose="020B0604020202020204" pitchFamily="34" charset="0"/>
              <a:buChar char="•"/>
            </a:pPr>
            <a:r>
              <a:rPr lang="en-US" altLang="en-US" dirty="0" smtClean="0"/>
              <a:t>The figure illustrates the impact that secondary markets have on security prices.</a:t>
            </a:r>
          </a:p>
          <a:p>
            <a:pPr marL="171450" indent="-171450">
              <a:buFont typeface="Arial" panose="020B0604020202020204" pitchFamily="34" charset="0"/>
              <a:buChar char="•"/>
            </a:pPr>
            <a:r>
              <a:rPr lang="en-US" altLang="en-US" dirty="0" smtClean="0"/>
              <a:t>If a secondary market exists for a security, the demand for the security increases.</a:t>
            </a:r>
          </a:p>
          <a:p>
            <a:pPr marL="171450" indent="-171450">
              <a:buFont typeface="Arial" panose="020B0604020202020204" pitchFamily="34" charset="0"/>
              <a:buChar char="•"/>
            </a:pPr>
            <a:r>
              <a:rPr lang="en-US" altLang="en-US" dirty="0" smtClean="0"/>
              <a:t>Consequently,</a:t>
            </a:r>
            <a:r>
              <a:rPr lang="en-US" altLang="en-US" baseline="0" dirty="0" smtClean="0"/>
              <a:t> </a:t>
            </a:r>
            <a:r>
              <a:rPr lang="en-US" altLang="en-US" dirty="0" smtClean="0"/>
              <a:t>the price of the security also increases, all else being equal.</a:t>
            </a:r>
          </a:p>
          <a:p>
            <a:pPr marL="171450" indent="-171450">
              <a:buFont typeface="Arial" panose="020B0604020202020204" pitchFamily="34" charset="0"/>
              <a:buChar char="•"/>
            </a:pPr>
            <a:r>
              <a:rPr lang="en-US" altLang="en-US" dirty="0" smtClean="0"/>
              <a:t>For the firm, this is helpful as it lowers the interest rate it pays and, therefore, the cost of borrowing.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a:t>
            </a:r>
            <a:r>
              <a:rPr lang="en-US" altLang="en-US" b="1" i="1" smtClean="0">
                <a:latin typeface="Arial" panose="020B0604020202020204" pitchFamily="34" charset="0"/>
                <a:cs typeface="Arial" panose="020B0604020202020204" pitchFamily="34" charset="0"/>
              </a:rPr>
              <a:t>in the Media</a:t>
            </a:r>
            <a:r>
              <a:rPr lang="en-US" altLang="en-US" b="1" i="1" dirty="0" smtClean="0">
                <a:latin typeface="Arial" panose="020B0604020202020204" pitchFamily="34" charset="0"/>
                <a:cs typeface="Arial" panose="020B0604020202020204" pitchFamily="34" charset="0"/>
              </a:rPr>
              <a:t>”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r>
              <a:rPr lang="en-US" altLang="en-US" dirty="0" smtClean="0"/>
              <a:t> </a:t>
            </a:r>
          </a:p>
          <a:p>
            <a:r>
              <a:rPr lang="en-US" altLang="en-US" i="1" dirty="0" smtClean="0"/>
              <a:t>The clip mentioned on the slide can be found in the Interactive Instructor’s Guide. Access the direct link by clicking the icon in the PowerPoint above.</a:t>
            </a:r>
          </a:p>
          <a:p>
            <a:endParaRPr lang="en-US" altLang="en-US" b="1" dirty="0" smtClean="0"/>
          </a:p>
          <a:p>
            <a:r>
              <a:rPr lang="en-US" altLang="en-US" b="0" dirty="0" smtClean="0"/>
              <a:t>The key concepts covered in this clip are: </a:t>
            </a:r>
          </a:p>
          <a:p>
            <a:pPr marL="171450" indent="-171450">
              <a:buFont typeface="Arial" charset="0"/>
              <a:buChar char="•"/>
            </a:pPr>
            <a:r>
              <a:rPr lang="en-US" altLang="en-US" b="0" dirty="0" smtClean="0"/>
              <a:t>Marginal thinking</a:t>
            </a:r>
          </a:p>
          <a:p>
            <a:pPr marL="171450" indent="-171450">
              <a:buFont typeface="Arial" charset="0"/>
              <a:buChar char="•"/>
            </a:pPr>
            <a:r>
              <a:rPr lang="en-US" altLang="en-US" b="0" dirty="0" smtClean="0"/>
              <a:t>Financial crisis</a:t>
            </a:r>
          </a:p>
          <a:p>
            <a:pPr marL="171450" indent="-171450">
              <a:buFont typeface="Arial" charset="0"/>
              <a:buChar char="•"/>
            </a:pPr>
            <a:r>
              <a:rPr lang="en-US" altLang="en-US" b="0" dirty="0" smtClean="0"/>
              <a:t>Sunk costs</a:t>
            </a:r>
          </a:p>
          <a:p>
            <a:pPr marL="171450" indent="-171450">
              <a:buFont typeface="Arial" charset="0"/>
              <a:buChar char="•"/>
            </a:pPr>
            <a:r>
              <a:rPr lang="en-US" altLang="en-US" b="0" dirty="0" smtClean="0"/>
              <a:t>Cost-benefit analysis</a:t>
            </a:r>
          </a:p>
          <a:p>
            <a:pPr marL="171450" indent="-171450">
              <a:buFont typeface="Arial" charset="0"/>
              <a:buChar char="•"/>
            </a:pPr>
            <a:r>
              <a:rPr lang="en-US" altLang="en-US" b="0" dirty="0" smtClean="0"/>
              <a:t>Risk-taking</a:t>
            </a:r>
          </a:p>
          <a:p>
            <a:pPr marL="171450" indent="-171450">
              <a:buFont typeface="Arial" charset="0"/>
              <a:buChar char="•"/>
            </a:pPr>
            <a:r>
              <a:rPr lang="en-US" altLang="en-US" b="0" dirty="0" smtClean="0"/>
              <a:t>Moral hazard</a:t>
            </a:r>
          </a:p>
        </p:txBody>
      </p:sp>
      <p:sp>
        <p:nvSpPr>
          <p:cNvPr id="5427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8448B4B-2760-4B78-96BB-6E8616C5D92F}" type="slidenum">
              <a:rPr lang="en-US" altLang="en-US" sz="1800">
                <a:latin typeface="Arial" panose="020B0604020202020204" pitchFamily="34" charset="0"/>
                <a:cs typeface="Arial" panose="020B0604020202020204" pitchFamily="34" charset="0"/>
              </a:rPr>
              <a:pPr eaLnBrk="1" hangingPunct="1"/>
              <a:t>26</a:t>
            </a:fld>
            <a:endParaRPr lang="en-US"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A, It increases the value of securities.</a:t>
            </a:r>
          </a:p>
          <a:p>
            <a:endParaRPr lang="en-US" altLang="en-US" dirty="0" smtClean="0"/>
          </a:p>
          <a:p>
            <a:pPr marL="0" indent="0">
              <a:buFont typeface="Arial" panose="020B0604020202020204" pitchFamily="34" charset="0"/>
              <a:buNone/>
            </a:pPr>
            <a:r>
              <a:rPr lang="en-US" altLang="en-US" dirty="0" smtClean="0"/>
              <a:t>Securities are more valuable when people know they can resell them someday.</a:t>
            </a:r>
          </a:p>
          <a:p>
            <a:pPr marL="171450" indent="-171450">
              <a:buFont typeface="Arial" panose="020B0604020202020204" pitchFamily="34" charset="0"/>
              <a:buChar char="•"/>
            </a:pPr>
            <a:r>
              <a:rPr lang="en-US" altLang="en-US" dirty="0" smtClean="0"/>
              <a:t>Imagine if before buying an asset, you were told you could never sell it.</a:t>
            </a:r>
          </a:p>
          <a:p>
            <a:pPr marL="171450" indent="-171450">
              <a:buFont typeface="Arial" panose="020B0604020202020204" pitchFamily="34" charset="0"/>
              <a:buChar char="•"/>
            </a:pPr>
            <a:r>
              <a:rPr lang="en-US" altLang="en-US" dirty="0" smtClean="0"/>
              <a:t>You would only buy it for a very low price, since it would be a risky purchase.</a:t>
            </a:r>
          </a:p>
          <a:p>
            <a:endParaRPr lang="en-US" altLang="en-US" dirty="0" smtClean="0"/>
          </a:p>
        </p:txBody>
      </p:sp>
    </p:spTree>
    <p:extLst>
      <p:ext uri="{BB962C8B-B14F-4D97-AF65-F5344CB8AC3E}">
        <p14:creationId xmlns:p14="http://schemas.microsoft.com/office/powerpoint/2010/main" val="293520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dirty="0" smtClean="0"/>
              <a:t>Treasury Securities:</a:t>
            </a:r>
          </a:p>
          <a:p>
            <a:pPr marL="171450" indent="-171450">
              <a:buFont typeface="Arial" panose="020B0604020202020204" pitchFamily="34" charset="0"/>
              <a:buChar char="•"/>
            </a:pPr>
            <a:r>
              <a:rPr lang="en-US" altLang="en-US" dirty="0" smtClean="0"/>
              <a:t>Governments also borrow a significant</a:t>
            </a:r>
            <a:r>
              <a:rPr lang="en-US" altLang="en-US" baseline="0" dirty="0" smtClean="0"/>
              <a:t> amount.</a:t>
            </a:r>
          </a:p>
          <a:p>
            <a:pPr marL="628650" lvl="1" indent="-171450">
              <a:buFont typeface="Arial" panose="020B0604020202020204" pitchFamily="34" charset="0"/>
              <a:buChar char="•"/>
            </a:pPr>
            <a:r>
              <a:rPr lang="en-US" altLang="en-US" dirty="0" smtClean="0"/>
              <a:t>This includes state, local, and federal governments.</a:t>
            </a:r>
          </a:p>
          <a:p>
            <a:pPr marL="628650" lvl="1" indent="-171450">
              <a:buFont typeface="Arial" panose="020B0604020202020204" pitchFamily="34" charset="0"/>
              <a:buChar char="•"/>
            </a:pPr>
            <a:r>
              <a:rPr lang="en-US" altLang="en-US" dirty="0" smtClean="0"/>
              <a:t>The U.S. federal government has over $14 trillion of debt—</a:t>
            </a:r>
            <a:r>
              <a:rPr lang="en-US" altLang="ja-JP" dirty="0" smtClean="0"/>
              <a:t>about $46,000 per citizen.</a:t>
            </a:r>
          </a:p>
          <a:p>
            <a:pPr marL="628650" lvl="1" indent="-171450">
              <a:buFont typeface="Arial" panose="020B0604020202020204" pitchFamily="34" charset="0"/>
              <a:buChar char="•"/>
            </a:pPr>
            <a:r>
              <a:rPr lang="en-US" altLang="ja-JP" dirty="0" smtClean="0"/>
              <a:t>Our federal government utilizes the bond market for its borrowing.</a:t>
            </a:r>
          </a:p>
          <a:p>
            <a:pPr marL="628650" lvl="1" indent="-171450">
              <a:buFont typeface="Arial" panose="020B0604020202020204" pitchFamily="34" charset="0"/>
              <a:buChar char="•"/>
            </a:pPr>
            <a:r>
              <a:rPr lang="en-US" altLang="ja-JP" dirty="0" smtClean="0"/>
              <a:t>The bonds the U.S. government sells are called U.S. Treasury securities.</a:t>
            </a:r>
          </a:p>
          <a:p>
            <a:pPr marL="171450" indent="-171450">
              <a:buFont typeface="Arial" panose="020B0604020202020204" pitchFamily="34" charset="0"/>
              <a:buChar char="•"/>
            </a:pPr>
            <a:r>
              <a:rPr lang="en-US" altLang="ja-JP" dirty="0" smtClean="0"/>
              <a:t>Treasury</a:t>
            </a:r>
            <a:r>
              <a:rPr lang="en-US" altLang="ja-JP" baseline="0" dirty="0" smtClean="0"/>
              <a:t> securities have different names depending on the time to maturity (see https://</a:t>
            </a:r>
            <a:r>
              <a:rPr lang="en-US" altLang="ja-JP" baseline="0" dirty="0" err="1" smtClean="0"/>
              <a:t>www.treasurydirect.gov</a:t>
            </a:r>
            <a:r>
              <a:rPr lang="en-US" altLang="ja-JP" baseline="0" dirty="0" smtClean="0"/>
              <a:t>/</a:t>
            </a:r>
            <a:r>
              <a:rPr lang="en-US" altLang="ja-JP" baseline="0" dirty="0" err="1" smtClean="0"/>
              <a:t>indiv</a:t>
            </a:r>
            <a:r>
              <a:rPr lang="en-US" altLang="ja-JP" baseline="0" dirty="0" smtClean="0"/>
              <a:t>/products/</a:t>
            </a:r>
            <a:r>
              <a:rPr lang="en-US" altLang="ja-JP" baseline="0" dirty="0" err="1" smtClean="0"/>
              <a:t>products.htm</a:t>
            </a:r>
            <a:r>
              <a:rPr lang="en-US" altLang="ja-JP" baseline="0" dirty="0" smtClean="0"/>
              <a:t>).</a:t>
            </a:r>
            <a:endParaRPr lang="en-US" altLang="en-US" sz="1200" dirty="0" smtClean="0">
              <a:latin typeface="Arial" panose="020B0604020202020204" pitchFamily="34" charset="0"/>
            </a:endParaRPr>
          </a:p>
          <a:p>
            <a:pPr marL="171450" indent="-171450">
              <a:buFont typeface="Arial" panose="020B0604020202020204" pitchFamily="34" charset="0"/>
              <a:buChar char="•"/>
            </a:pPr>
            <a:r>
              <a:rPr lang="en-US" altLang="en-US" dirty="0" smtClean="0"/>
              <a:t>Treasury</a:t>
            </a:r>
            <a:r>
              <a:rPr lang="en-US" altLang="en-US" baseline="0" dirty="0" smtClean="0"/>
              <a:t> securities are sold at</a:t>
            </a:r>
            <a:r>
              <a:rPr lang="en-US" altLang="en-US" dirty="0" smtClean="0"/>
              <a:t> auctions held in New York</a:t>
            </a:r>
            <a:r>
              <a:rPr lang="en-US" altLang="en-US" baseline="0" dirty="0" smtClean="0"/>
              <a:t> (see https://</a:t>
            </a:r>
            <a:r>
              <a:rPr lang="en-US" altLang="en-US" baseline="0" dirty="0" err="1" smtClean="0"/>
              <a:t>www.treasurydirect.gov</a:t>
            </a:r>
            <a:r>
              <a:rPr lang="en-US" altLang="en-US" baseline="0" dirty="0" smtClean="0"/>
              <a:t>/</a:t>
            </a:r>
            <a:r>
              <a:rPr lang="en-US" altLang="en-US" baseline="0" dirty="0" err="1" smtClean="0"/>
              <a:t>indiv</a:t>
            </a:r>
            <a:r>
              <a:rPr lang="en-US" altLang="en-US" baseline="0" dirty="0" smtClean="0"/>
              <a:t>/products/</a:t>
            </a:r>
            <a:r>
              <a:rPr lang="en-US" altLang="en-US" baseline="0" dirty="0" err="1" smtClean="0"/>
              <a:t>prod_auctions_glance.htm</a:t>
            </a:r>
            <a:r>
              <a:rPr lang="en-US" altLang="en-US" baseline="0" dirty="0" smtClean="0"/>
              <a:t>).</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Since no one expects United States to default, these securities are typically</a:t>
            </a:r>
            <a:r>
              <a:rPr lang="en-US" altLang="en-US" sz="1200" baseline="0" dirty="0" smtClean="0">
                <a:latin typeface="Arial" panose="020B0604020202020204" pitchFamily="34" charset="0"/>
              </a:rPr>
              <a:t> considered to be less risky.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These securities turn out to be very important in macroeconomics and finance.</a:t>
            </a:r>
            <a:endParaRPr lang="en-US" altLang="en-US" sz="1200" baseline="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Arial" panose="020B0604020202020204" pitchFamily="34" charset="0"/>
              </a:rPr>
              <a:t>Treasury securities play a central role in conducting monetary policy. (More details on this will follow in Chapters 17 and 18.) </a:t>
            </a:r>
            <a:endParaRPr lang="en-US" altLang="ja-JP"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Once the securities are issued, they can be bought and sold in secondary markets.</a:t>
            </a:r>
            <a:endParaRPr lang="en-US" altLang="ja-JP" dirty="0" smtClean="0"/>
          </a:p>
          <a:p>
            <a:pPr marL="171450" indent="-171450">
              <a:buFont typeface="Arial" panose="020B0604020202020204" pitchFamily="34" charset="0"/>
              <a:buChar char="•"/>
            </a:pPr>
            <a:r>
              <a:rPr lang="en-US" altLang="en-US" dirty="0" smtClean="0"/>
              <a:t>In 2011, approximately $4.5 trillion (about 32 percent) of U.S. federal debt was held by foreigners.</a:t>
            </a:r>
          </a:p>
          <a:p>
            <a:endParaRPr lang="en-US" altLang="en-US" dirty="0" smtClean="0"/>
          </a:p>
          <a:p>
            <a:r>
              <a:rPr lang="en-US" altLang="en-US" b="0" dirty="0" smtClean="0"/>
              <a:t>Mortgages:</a:t>
            </a:r>
          </a:p>
          <a:p>
            <a:pPr marL="171450" indent="-171450">
              <a:buFont typeface="Arial" panose="020B0604020202020204" pitchFamily="34" charset="0"/>
              <a:buChar char="•"/>
            </a:pPr>
            <a:r>
              <a:rPr lang="en-US" altLang="en-US" dirty="0" smtClean="0"/>
              <a:t>Most individuals cannot finance a home purchase with cash.</a:t>
            </a:r>
          </a:p>
          <a:p>
            <a:pPr marL="171450" indent="-171450">
              <a:buFont typeface="Arial" panose="020B0604020202020204" pitchFamily="34" charset="0"/>
              <a:buChar char="•"/>
            </a:pPr>
            <a:r>
              <a:rPr lang="en-US" altLang="en-US" dirty="0" smtClean="0"/>
              <a:t>So, people must take out loans to buy a home. This type of loan is called a mortgage.</a:t>
            </a:r>
          </a:p>
          <a:p>
            <a:pPr marL="171450" indent="-171450">
              <a:buFont typeface="Arial" panose="020B0604020202020204" pitchFamily="34" charset="0"/>
              <a:buChar char="•"/>
            </a:pPr>
            <a:r>
              <a:rPr lang="en-US" altLang="en-US" dirty="0" smtClean="0"/>
              <a:t>The most common mortgage loan lasts 30 years from inception and is paid off</a:t>
            </a:r>
            <a:r>
              <a:rPr lang="en-US" altLang="en-US" baseline="0" dirty="0" smtClean="0"/>
              <a:t> with 360 monthly </a:t>
            </a:r>
            <a:r>
              <a:rPr lang="en-US" altLang="en-US" dirty="0" smtClean="0"/>
              <a:t>payments over the course of 30 years.</a:t>
            </a:r>
          </a:p>
          <a:p>
            <a:pPr marL="171450" indent="-171450">
              <a:buFont typeface="Arial" panose="020B0604020202020204" pitchFamily="34" charset="0"/>
              <a:buChar char="•"/>
            </a:pPr>
            <a:r>
              <a:rPr lang="en-US" altLang="en-US" dirty="0" smtClean="0"/>
              <a:t>Each month, the</a:t>
            </a:r>
            <a:r>
              <a:rPr lang="en-US" altLang="en-US" baseline="0" dirty="0" smtClean="0"/>
              <a:t> homeowner pays back part of the principal (the amount borrowed) plus interest.</a:t>
            </a:r>
            <a:endParaRPr lang="en-US" altLang="en-US" dirty="0" smtClean="0"/>
          </a:p>
          <a:p>
            <a:pPr marL="171450" indent="-171450">
              <a:buFont typeface="Arial" panose="020B0604020202020204" pitchFamily="34" charset="0"/>
              <a:buChar char="•"/>
            </a:pPr>
            <a:r>
              <a:rPr lang="en-US" altLang="en-US" dirty="0" smtClean="0"/>
              <a:t>Historically,</a:t>
            </a:r>
            <a:r>
              <a:rPr lang="en-US" altLang="en-US" baseline="0" dirty="0" smtClean="0"/>
              <a:t> </a:t>
            </a:r>
            <a:r>
              <a:rPr lang="en-US" altLang="en-US" dirty="0" smtClean="0"/>
              <a:t>fixed-rate</a:t>
            </a:r>
            <a:r>
              <a:rPr lang="en-US" altLang="en-US" baseline="0" dirty="0" smtClean="0"/>
              <a:t> mortgages are the most popular type of home loan, meaning that the interest rate is constant over time.</a:t>
            </a:r>
          </a:p>
          <a:p>
            <a:pPr marL="171450" indent="-171450">
              <a:buFont typeface="Arial" panose="020B0604020202020204" pitchFamily="34" charset="0"/>
              <a:buChar char="•"/>
            </a:pPr>
            <a:r>
              <a:rPr lang="en-US" altLang="en-US" baseline="0" dirty="0" smtClean="0"/>
              <a:t>However, mortgage patterns did change during the early 2000s leading up to the 2008 recession.</a:t>
            </a:r>
            <a:endParaRPr lang="en-US" altLang="en-US" dirty="0" smtClean="0"/>
          </a:p>
          <a:p>
            <a:pPr marL="171450" indent="-171450">
              <a:buFont typeface="Arial" panose="020B0604020202020204" pitchFamily="34" charset="0"/>
              <a:buChar char="•"/>
            </a:pPr>
            <a:r>
              <a:rPr lang="en-US" altLang="en-US" dirty="0" smtClean="0"/>
              <a:t>You can think of mortgages as a variation on bonds.</a:t>
            </a:r>
          </a:p>
          <a:p>
            <a:pPr marL="171450" indent="-171450">
              <a:buFont typeface="Arial" panose="020B0604020202020204" pitchFamily="34" charset="0"/>
              <a:buChar char="•"/>
            </a:pPr>
            <a:r>
              <a:rPr lang="en-US" altLang="en-US" dirty="0" smtClean="0"/>
              <a:t>A family wants to buy a home,</a:t>
            </a:r>
            <a:r>
              <a:rPr lang="en-US" altLang="en-US" baseline="0" dirty="0" smtClean="0"/>
              <a:t> </a:t>
            </a:r>
            <a:r>
              <a:rPr lang="en-US" altLang="en-US" dirty="0" smtClean="0"/>
              <a:t>so they take a mortgage loan—it is </a:t>
            </a:r>
            <a:r>
              <a:rPr lang="en-US" altLang="ja-JP" dirty="0" smtClean="0"/>
              <a:t>just like selling a bond.</a:t>
            </a:r>
          </a:p>
          <a:p>
            <a:endParaRPr lang="en-US" altLang="en-US" dirty="0" smtClean="0"/>
          </a:p>
          <a:p>
            <a:r>
              <a:rPr lang="en-US" altLang="en-US" dirty="0" smtClean="0"/>
              <a:t>Sources:</a:t>
            </a:r>
          </a:p>
          <a:p>
            <a:r>
              <a:rPr lang="en-US" altLang="en-US" dirty="0" smtClean="0"/>
              <a:t>https://www.treasurydirect.gov/indiv/products/products.htm</a:t>
            </a:r>
          </a:p>
          <a:p>
            <a:r>
              <a:rPr lang="en-US" altLang="en-US" dirty="0" smtClean="0"/>
              <a:t>https://www.treasurydirect.gov/indiv/products/prod_auctions_glance.htm</a:t>
            </a:r>
          </a:p>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10.6</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There are times, in the midst of heated political debate, that politicians threaten actions that would lead to</a:t>
            </a:r>
            <a:r>
              <a:rPr lang="en-US" altLang="en-US" baseline="0" dirty="0" smtClean="0"/>
              <a:t> U.S. default on government bonds.</a:t>
            </a:r>
            <a:endParaRPr lang="en-US" altLang="en-US" dirty="0" smtClean="0"/>
          </a:p>
          <a:p>
            <a:pPr marL="171450" indent="-171450">
              <a:buFont typeface="Arial" panose="020B0604020202020204" pitchFamily="34" charset="0"/>
              <a:buChar char="•"/>
            </a:pPr>
            <a:r>
              <a:rPr lang="en-US" altLang="en-US" dirty="0" smtClean="0"/>
              <a:t>But this is generally considered political rhetoric.</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Given the current state of the world economy, where foreign governments own billions of dollars in U.S. Treasury securities, it would almost certainly lead to a global financial meltdown if the U.S. defaulted on Treasury debt.</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Politically, many people are concerned about China owning too much American debt.</a:t>
            </a:r>
          </a:p>
          <a:p>
            <a:pPr marL="171450" indent="-171450">
              <a:buFont typeface="Arial" panose="020B0604020202020204" pitchFamily="34" charset="0"/>
              <a:buChar char="•"/>
            </a:pPr>
            <a:r>
              <a:rPr lang="en-US" altLang="en-US" dirty="0" smtClean="0"/>
              <a:t>Foreigners</a:t>
            </a:r>
            <a:r>
              <a:rPr lang="en-US" altLang="en-US" baseline="0" dirty="0" smtClean="0"/>
              <a:t> hold approximately 30 percent of U.S. government debt.</a:t>
            </a:r>
          </a:p>
          <a:p>
            <a:pPr marL="171450" indent="-171450">
              <a:buFont typeface="Arial" panose="020B0604020202020204" pitchFamily="34" charset="0"/>
              <a:buChar char="•"/>
            </a:pPr>
            <a:r>
              <a:rPr lang="en-US" altLang="en-US" baseline="0" dirty="0" smtClean="0"/>
              <a:t>China owns about 7 percent of total U.S. debt ($1.3 billion o</a:t>
            </a:r>
            <a:r>
              <a:rPr lang="en-US" altLang="en-US" dirty="0" smtClean="0"/>
              <a:t>f the $18 trillion).</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i="1" dirty="0" smtClean="0"/>
              <a:t>Source: </a:t>
            </a:r>
            <a:r>
              <a:rPr lang="en-US" altLang="en-US" i="0" dirty="0" smtClean="0"/>
              <a:t>U.S. Treasury Department</a:t>
            </a:r>
            <a:endParaRPr lang="en-US" altLang="en-US" i="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baseline="0" dirty="0" smtClean="0"/>
              <a:t>Image: </a:t>
            </a:r>
            <a:r>
              <a:rPr lang="en-US" altLang="en-US" b="0" i="0" baseline="0" dirty="0" smtClean="0"/>
              <a:t>Figure 10.7</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home mortgage market in the United States expanded greatly leading up to the recession in 2008.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1982, there was about $2.2 trillion dollars in</a:t>
            </a:r>
            <a:r>
              <a:rPr lang="en-US" altLang="ja-JP" dirty="0" smtClean="0"/>
              <a:t> home mortgages in the United States.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But by 2008, this expanded to over $11 trillion.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0" indent="0">
              <a:buFont typeface="Arial" panose="020B0604020202020204" pitchFamily="34" charset="0"/>
              <a:buNone/>
            </a:pPr>
            <a:r>
              <a:rPr lang="en-US" altLang="en-US" dirty="0" smtClean="0"/>
              <a:t>During and after the recession</a:t>
            </a:r>
            <a:r>
              <a:rPr lang="en-US" altLang="en-US" baseline="0" dirty="0" smtClean="0"/>
              <a:t>, t</a:t>
            </a:r>
            <a:r>
              <a:rPr lang="en-US" altLang="en-US" dirty="0" smtClean="0"/>
              <a:t>he mortgage market began to fall sharply.</a:t>
            </a:r>
          </a:p>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a:t>
            </a:r>
            <a:r>
              <a:rPr lang="en-US" altLang="en-US" b="1" i="1" baseline="0" dirty="0" smtClean="0"/>
              <a:t> notes:</a:t>
            </a:r>
          </a:p>
          <a:p>
            <a:endParaRPr lang="en-US" altLang="en-US" b="1" i="1" dirty="0" smtClean="0"/>
          </a:p>
          <a:p>
            <a:pPr marL="171450" indent="-171450">
              <a:buFont typeface="Arial" panose="020B0604020202020204" pitchFamily="34" charset="0"/>
              <a:buChar char="•"/>
            </a:pPr>
            <a:r>
              <a:rPr lang="en-US" altLang="en-US" dirty="0" smtClean="0"/>
              <a:t>Financial securities and other loan agreements (like student loans and home mortgages) channel funds from savers to borrowers. </a:t>
            </a:r>
          </a:p>
          <a:p>
            <a:pPr marL="171450" indent="-171450">
              <a:buFont typeface="Arial" panose="020B0604020202020204" pitchFamily="34" charset="0"/>
              <a:buChar char="•"/>
            </a:pPr>
            <a:r>
              <a:rPr lang="en-US" altLang="en-US" dirty="0" smtClean="0"/>
              <a:t>Opportunities for both firms and individuals expand when credit is available.  </a:t>
            </a:r>
          </a:p>
          <a:p>
            <a:pPr marL="171450" indent="-171450">
              <a:buFont typeface="Arial" panose="020B0604020202020204" pitchFamily="34" charset="0"/>
              <a:buChar char="•"/>
            </a:pPr>
            <a:r>
              <a:rPr lang="en-US" altLang="en-US" dirty="0" smtClean="0"/>
              <a:t>Lower interest</a:t>
            </a:r>
            <a:r>
              <a:rPr lang="en-US" altLang="en-US" baseline="0" dirty="0" smtClean="0"/>
              <a:t> rates reduce the costs of borrowing.</a:t>
            </a:r>
          </a:p>
          <a:p>
            <a:pPr marL="171450" indent="-171450">
              <a:buFont typeface="Arial" panose="020B0604020202020204" pitchFamily="34" charset="0"/>
              <a:buChar char="•"/>
            </a:pPr>
            <a:r>
              <a:rPr lang="en-US" altLang="en-US" dirty="0" smtClean="0"/>
              <a:t>When interest rates are lower, investment opportunities expand for everything from factories to roads to homes to education.  </a:t>
            </a:r>
          </a:p>
          <a:p>
            <a:pPr marL="171450" indent="-171450">
              <a:buFont typeface="Arial" panose="020B0604020202020204" pitchFamily="34" charset="0"/>
              <a:buChar char="•"/>
            </a:pPr>
            <a:r>
              <a:rPr lang="en-US" altLang="en-US" dirty="0" smtClean="0"/>
              <a:t>This is why secondary markets are so important: when securities are salable, they are more valuable and this reduces the interest rates for the underlying loans. This is true for any asset.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10.8</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Mortgage-back</a:t>
            </a:r>
            <a:r>
              <a:rPr lang="en-US" altLang="en-US" baseline="0" dirty="0" smtClean="0"/>
              <a:t>ed securities (MBS) are created through the process of securitization.</a:t>
            </a:r>
            <a:endParaRPr lang="en-US" altLang="en-US" dirty="0" smtClean="0"/>
          </a:p>
          <a:p>
            <a:pPr marL="171450" indent="-171450">
              <a:buFont typeface="Arial" panose="020B0604020202020204" pitchFamily="34" charset="0"/>
              <a:buChar char="•"/>
            </a:pPr>
            <a:r>
              <a:rPr lang="en-US" altLang="en-US" dirty="0" smtClean="0"/>
              <a:t>The figure on the slide illustrates how these securities are created.  </a:t>
            </a:r>
          </a:p>
          <a:p>
            <a:pPr marL="171450" indent="-171450">
              <a:buFont typeface="Arial" panose="020B0604020202020204" pitchFamily="34" charset="0"/>
              <a:buChar char="•"/>
            </a:pPr>
            <a:r>
              <a:rPr lang="en-US" altLang="en-US" dirty="0" smtClean="0"/>
              <a:t>Each MBS is a combination or bundle of mortgages.</a:t>
            </a:r>
          </a:p>
          <a:p>
            <a:pPr marL="171450" indent="-171450">
              <a:buFont typeface="Arial" panose="020B0604020202020204" pitchFamily="34" charset="0"/>
              <a:buChar char="•"/>
            </a:pPr>
            <a:r>
              <a:rPr lang="en-US" altLang="en-US" dirty="0" smtClean="0"/>
              <a:t>The new security is more marketable since the default risk is diversified over several different mortgages.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In a few years, you may use a mortgage to buy a home.</a:t>
            </a:r>
          </a:p>
          <a:p>
            <a:pPr marL="171450" indent="-171450">
              <a:buFont typeface="Arial" panose="020B0604020202020204" pitchFamily="34" charset="0"/>
              <a:buChar char="•"/>
            </a:pPr>
            <a:r>
              <a:rPr lang="en-US" altLang="en-US" dirty="0" smtClean="0"/>
              <a:t>After you do this, there is a chance your mortgage will be bundled together with others into a big security that can be bought and sold.</a:t>
            </a:r>
          </a:p>
          <a:p>
            <a:pPr marL="171450" indent="-171450">
              <a:buFont typeface="Arial" panose="020B0604020202020204" pitchFamily="34" charset="0"/>
              <a:buChar char="•"/>
            </a:pPr>
            <a:r>
              <a:rPr lang="en-US" altLang="en-US" dirty="0" smtClean="0"/>
              <a:t>The mere existence of this market means you</a:t>
            </a:r>
            <a:r>
              <a:rPr lang="ja-JP" altLang="en-US" baseline="0" dirty="0" smtClean="0"/>
              <a:t> </a:t>
            </a:r>
            <a:r>
              <a:rPr lang="en-US" altLang="ja-JP" baseline="0" dirty="0" smtClean="0"/>
              <a:t>wi</a:t>
            </a:r>
            <a:r>
              <a:rPr lang="en-US" altLang="ja-JP" dirty="0" smtClean="0"/>
              <a:t>ll pay lower interest rates than without</a:t>
            </a:r>
            <a:r>
              <a:rPr lang="en-US" altLang="ja-JP" baseline="0" dirty="0" smtClean="0"/>
              <a:t> this market.</a:t>
            </a:r>
          </a:p>
          <a:p>
            <a:pPr marL="171450" indent="-171450">
              <a:buFont typeface="Arial" panose="020B0604020202020204" pitchFamily="34" charset="0"/>
              <a:buChar char="•"/>
            </a:pPr>
            <a:r>
              <a:rPr lang="en-US" altLang="en-US" baseline="0" dirty="0" smtClean="0"/>
              <a:t>Also, the market for MBS allows banks to make more loans and expand homeownership rates.</a:t>
            </a:r>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b="0" i="0" dirty="0" smtClean="0"/>
              <a:t>Of</a:t>
            </a:r>
            <a:r>
              <a:rPr lang="en-US" altLang="en-US" b="0" i="0" baseline="0" dirty="0" smtClean="0"/>
              <a:t> additional importance, c</a:t>
            </a:r>
            <a:r>
              <a:rPr lang="en-US" altLang="en-US" dirty="0" smtClean="0"/>
              <a:t>onsider what happens when financial markets break down. </a:t>
            </a:r>
          </a:p>
          <a:p>
            <a:pPr marL="171450" indent="-171450">
              <a:buFont typeface="Arial" panose="020B0604020202020204" pitchFamily="34" charset="0"/>
              <a:buChar char="•"/>
            </a:pPr>
            <a:r>
              <a:rPr lang="en-US" altLang="en-US" dirty="0" smtClean="0"/>
              <a:t>In 2007, several U.S. financial institutions began faltering.</a:t>
            </a:r>
          </a:p>
          <a:p>
            <a:pPr marL="171450" indent="-171450">
              <a:buFont typeface="Arial" panose="020B0604020202020204" pitchFamily="34" charset="0"/>
              <a:buChar char="•"/>
            </a:pPr>
            <a:r>
              <a:rPr lang="en-US" altLang="en-US" dirty="0" smtClean="0"/>
              <a:t>In September  2008, Lehman Brothers, a financial intermediary with over $600 billion in assets, went bankrupt.</a:t>
            </a:r>
          </a:p>
          <a:p>
            <a:pPr marL="171450" indent="-171450">
              <a:buFont typeface="Arial" panose="020B0604020202020204" pitchFamily="34" charset="0"/>
              <a:buChar char="•"/>
            </a:pPr>
            <a:r>
              <a:rPr lang="en-US" altLang="en-US" dirty="0" smtClean="0"/>
              <a:t>These financial difficulties foreshadowed the deep recession that lasted through July 2009.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smtClean="0"/>
              <a:t>Correct answer: D, Banks act as financial intermediaries between borrowers and savers</a:t>
            </a:r>
          </a:p>
          <a:p>
            <a:endParaRPr lang="en-US" altLang="en-US" dirty="0" smtClean="0"/>
          </a:p>
          <a:p>
            <a:pPr marL="171450" indent="-171450">
              <a:buFont typeface="Arial" panose="020B0604020202020204" pitchFamily="34" charset="0"/>
              <a:buChar char="•"/>
            </a:pPr>
            <a:r>
              <a:rPr lang="en-US" altLang="en-US" dirty="0" smtClean="0"/>
              <a:t>Banks help connect borrowers (</a:t>
            </a:r>
            <a:r>
              <a:rPr lang="en-US" altLang="en-US" i="1" dirty="0" smtClean="0"/>
              <a:t>demanders</a:t>
            </a:r>
            <a:r>
              <a:rPr lang="en-US" altLang="en-US" dirty="0" smtClean="0"/>
              <a:t>) and savers (</a:t>
            </a:r>
            <a:r>
              <a:rPr lang="en-US" altLang="en-US" i="1" dirty="0" smtClean="0"/>
              <a:t>suppliers</a:t>
            </a:r>
            <a:r>
              <a:rPr lang="en-US" altLang="en-US" dirty="0" smtClean="0"/>
              <a:t>) of funds.</a:t>
            </a:r>
          </a:p>
          <a:p>
            <a:pPr marL="171450" indent="-171450">
              <a:buFont typeface="Arial" panose="020B0604020202020204" pitchFamily="34" charset="0"/>
              <a:buChar char="•"/>
            </a:pPr>
            <a:r>
              <a:rPr lang="en-US" altLang="en-US" dirty="0" smtClean="0"/>
              <a:t>This helps encourage trade and keeps the financial markets active.</a:t>
            </a:r>
          </a:p>
          <a:p>
            <a:endParaRPr lang="en-US" altLang="en-US" dirty="0" smtClean="0"/>
          </a:p>
        </p:txBody>
      </p:sp>
    </p:spTree>
    <p:extLst>
      <p:ext uri="{BB962C8B-B14F-4D97-AF65-F5344CB8AC3E}">
        <p14:creationId xmlns:p14="http://schemas.microsoft.com/office/powerpoint/2010/main" val="328544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Indirect finance:</a:t>
            </a:r>
          </a:p>
          <a:p>
            <a:pPr marL="171450" indent="-171450">
              <a:buFont typeface="Arial" panose="020B0604020202020204" pitchFamily="34" charset="0"/>
              <a:buChar char="•"/>
            </a:pPr>
            <a:r>
              <a:rPr lang="en-US" altLang="en-US" dirty="0" smtClean="0"/>
              <a:t>The form of finance you are probably most familiar with is through banks (or other financial third parties).</a:t>
            </a:r>
          </a:p>
          <a:p>
            <a:pPr marL="171450" indent="-171450">
              <a:buFont typeface="Arial" panose="020B0604020202020204" pitchFamily="34" charset="0"/>
              <a:buChar char="•"/>
            </a:pPr>
            <a:r>
              <a:rPr lang="en-US" altLang="en-US" dirty="0" smtClean="0"/>
              <a:t>Banks collect savings from many sources and convert these to loans,</a:t>
            </a:r>
            <a:r>
              <a:rPr lang="en-US" altLang="en-US" baseline="0" dirty="0" smtClean="0"/>
              <a:t> as</a:t>
            </a:r>
            <a:r>
              <a:rPr lang="en-US" altLang="en-US" dirty="0" smtClean="0"/>
              <a:t> a channel for loanable funds</a:t>
            </a:r>
          </a:p>
          <a:p>
            <a:pPr marL="171450" indent="-171450">
              <a:buFont typeface="Arial" panose="020B0604020202020204" pitchFamily="34" charset="0"/>
              <a:buChar char="•"/>
            </a:pPr>
            <a:r>
              <a:rPr lang="en-US" altLang="en-US" dirty="0" smtClean="0"/>
              <a:t>Banks</a:t>
            </a:r>
            <a:r>
              <a:rPr lang="en-US" altLang="en-US" baseline="0" dirty="0" smtClean="0"/>
              <a:t> charge a higher rate of interest to borrowers than they pay to savers in order to make a profit.</a:t>
            </a:r>
            <a:endParaRPr lang="en-US" altLang="en-US" dirty="0" smtClean="0"/>
          </a:p>
          <a:p>
            <a:pPr marL="171450" indent="-171450">
              <a:buFont typeface="Arial" panose="020B0604020202020204" pitchFamily="34" charset="0"/>
              <a:buChar char="•"/>
            </a:pPr>
            <a:r>
              <a:rPr lang="en-US" altLang="en-US" dirty="0" smtClean="0"/>
              <a:t>This is indirect finance.</a:t>
            </a:r>
          </a:p>
          <a:p>
            <a:endParaRPr lang="en-US" altLang="en-US" dirty="0" smtClean="0"/>
          </a:p>
          <a:p>
            <a:r>
              <a:rPr lang="en-US" altLang="en-US" dirty="0" smtClean="0"/>
              <a:t>Direct finance:</a:t>
            </a:r>
          </a:p>
          <a:p>
            <a:pPr marL="171450" indent="-171450">
              <a:buFont typeface="Arial" panose="020B0604020202020204" pitchFamily="34" charset="0"/>
              <a:buChar char="•"/>
            </a:pPr>
            <a:r>
              <a:rPr lang="en-US" altLang="en-US" dirty="0" smtClean="0"/>
              <a:t>It is also possible for firms to go directly to individuals for their funds.  </a:t>
            </a:r>
          </a:p>
          <a:p>
            <a:pPr marL="171450" indent="-171450">
              <a:buFont typeface="Arial" panose="020B0604020202020204" pitchFamily="34" charset="0"/>
              <a:buChar char="•"/>
            </a:pPr>
            <a:r>
              <a:rPr lang="en-US" altLang="en-US" dirty="0" smtClean="0"/>
              <a:t>To undertake this </a:t>
            </a:r>
            <a:r>
              <a:rPr lang="en-US" altLang="en-US" b="0" dirty="0" smtClean="0"/>
              <a:t>direct finance</a:t>
            </a:r>
            <a:r>
              <a:rPr lang="en-US" altLang="en-US" dirty="0" smtClean="0"/>
              <a:t>, firms sell a security (like a bond or stock) directly to the public in exchange for funds.</a:t>
            </a:r>
          </a:p>
          <a:p>
            <a:pPr marL="171450" indent="-171450">
              <a:buFont typeface="Arial" panose="020B0604020202020204" pitchFamily="34" charset="0"/>
              <a:buChar char="•"/>
            </a:pPr>
            <a:r>
              <a:rPr lang="en-US" altLang="en-US" dirty="0" smtClean="0"/>
              <a:t>In direct finance, lender-savers purchase a financial security that yields future income and/or gives them ownership of a firm.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Animated Figure 10.1</a:t>
            </a:r>
          </a:p>
          <a:p>
            <a:endParaRPr lang="en-US" altLang="en-US" dirty="0" smtClean="0"/>
          </a:p>
          <a:p>
            <a:r>
              <a:rPr lang="en-US" altLang="en-US" b="1" i="1" dirty="0" smtClean="0"/>
              <a:t>Lecture notes: </a:t>
            </a:r>
          </a:p>
          <a:p>
            <a:pPr marL="0" indent="0">
              <a:buFont typeface="Arial" panose="020B0604020202020204" pitchFamily="34" charset="0"/>
              <a:buNone/>
            </a:pPr>
            <a:r>
              <a:rPr lang="en-US" altLang="en-US" dirty="0" smtClean="0"/>
              <a:t>The figure shows how banks are </a:t>
            </a:r>
            <a:r>
              <a:rPr lang="en-US" altLang="ja-JP" dirty="0" smtClean="0"/>
              <a:t>financial middlemen with indirect finance.</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b="1" i="1" dirty="0" smtClean="0"/>
              <a:t>Lecture tip:</a:t>
            </a:r>
          </a:p>
          <a:p>
            <a:pPr marL="0" indent="0">
              <a:buFont typeface="Arial" panose="020B0604020202020204" pitchFamily="34" charset="0"/>
              <a:buNone/>
            </a:pPr>
            <a:r>
              <a:rPr lang="en-US" altLang="ja-JP" b="0" i="1" dirty="0" smtClean="0"/>
              <a:t>Click through the slide to reveal each part of the figure.</a:t>
            </a:r>
          </a:p>
          <a:p>
            <a:pPr marL="0" indent="0">
              <a:buFont typeface="Arial" panose="020B0604020202020204" pitchFamily="34" charset="0"/>
              <a:buNone/>
            </a:pPr>
            <a:endParaRPr lang="en-US" altLang="ja-JP" b="0" i="0" dirty="0" smtClean="0"/>
          </a:p>
          <a:p>
            <a:pPr marL="0" indent="0">
              <a:buFont typeface="Arial" panose="020B0604020202020204" pitchFamily="34" charset="0"/>
              <a:buNone/>
            </a:pPr>
            <a:r>
              <a:rPr lang="en-US" altLang="ja-JP" b="0" i="0" dirty="0" smtClean="0"/>
              <a:t>The figure starts out with just savers/lenders.</a:t>
            </a:r>
          </a:p>
          <a:p>
            <a:pPr marL="0" indent="0">
              <a:buFont typeface="Arial" panose="020B0604020202020204" pitchFamily="34" charset="0"/>
              <a:buNone/>
            </a:pPr>
            <a:endParaRPr lang="en-US" altLang="ja-JP" b="0" i="0" dirty="0" smtClean="0"/>
          </a:p>
          <a:p>
            <a:pPr marL="0" indent="0">
              <a:buFont typeface="Arial" panose="020B0604020202020204" pitchFamily="34" charset="0"/>
              <a:buNone/>
            </a:pPr>
            <a:r>
              <a:rPr lang="en-US" altLang="ja-JP" b="0" i="0" dirty="0" smtClean="0"/>
              <a:t>First click: Borrowers/investors</a:t>
            </a:r>
          </a:p>
          <a:p>
            <a:pPr marL="0" indent="0">
              <a:buFont typeface="Arial" panose="020B0604020202020204" pitchFamily="34" charset="0"/>
              <a:buNone/>
            </a:pPr>
            <a:r>
              <a:rPr lang="en-US" altLang="ja-JP" b="0" i="0" dirty="0" smtClean="0"/>
              <a:t>Second click:</a:t>
            </a:r>
            <a:r>
              <a:rPr lang="en-US" altLang="ja-JP" b="0" i="0" baseline="0" dirty="0" smtClean="0"/>
              <a:t> </a:t>
            </a:r>
            <a:r>
              <a:rPr lang="en-US" altLang="ja-JP" b="0" i="0" dirty="0" smtClean="0"/>
              <a:t>Direct finance</a:t>
            </a:r>
          </a:p>
          <a:p>
            <a:pPr marL="171450" lvl="0" indent="-171450">
              <a:buFont typeface="Arial" charset="0"/>
              <a:buChar char="•"/>
            </a:pPr>
            <a:r>
              <a:rPr lang="en-US" altLang="ja-JP" b="0" i="0" dirty="0" smtClean="0"/>
              <a:t>Savers buy financial securities from borrowers</a:t>
            </a:r>
          </a:p>
          <a:p>
            <a:pPr marL="0" indent="0">
              <a:buFont typeface="Arial" panose="020B0604020202020204" pitchFamily="34" charset="0"/>
              <a:buNone/>
            </a:pPr>
            <a:r>
              <a:rPr lang="en-US" altLang="ja-JP" b="0" i="0" dirty="0" smtClean="0"/>
              <a:t>Third</a:t>
            </a:r>
            <a:r>
              <a:rPr lang="en-US" altLang="ja-JP" b="0" i="0" baseline="0" dirty="0" smtClean="0"/>
              <a:t> click: Indirect finance</a:t>
            </a:r>
          </a:p>
          <a:p>
            <a:pPr marL="171450" indent="-171450">
              <a:buFont typeface="Arial" charset="0"/>
              <a:buChar char="•"/>
            </a:pPr>
            <a:r>
              <a:rPr lang="en-US" altLang="ja-JP" b="0" i="0" baseline="0" dirty="0" smtClean="0"/>
              <a:t>Savers deposit funds in bank</a:t>
            </a:r>
          </a:p>
          <a:p>
            <a:pPr marL="171450" indent="-171450">
              <a:buFont typeface="Arial" charset="0"/>
              <a:buChar char="•"/>
            </a:pPr>
            <a:r>
              <a:rPr lang="en-US" altLang="ja-JP" b="0" i="0" baseline="0" dirty="0" smtClean="0"/>
              <a:t>Banks lend to borrowers</a:t>
            </a:r>
          </a:p>
          <a:p>
            <a:pPr marL="0" indent="0">
              <a:buFont typeface="Arial" panose="020B0604020202020204" pitchFamily="34" charset="0"/>
              <a:buNone/>
            </a:pPr>
            <a:endParaRPr lang="en-US" altLang="ja-JP" b="0" i="0" dirty="0" smtClean="0"/>
          </a:p>
          <a:p>
            <a:endParaRPr lang="en-US" altLang="en-US" dirty="0" smtClean="0"/>
          </a:p>
        </p:txBody>
      </p:sp>
    </p:spTree>
    <p:extLst>
      <p:ext uri="{BB962C8B-B14F-4D97-AF65-F5344CB8AC3E}">
        <p14:creationId xmlns:p14="http://schemas.microsoft.com/office/powerpoint/2010/main" val="60424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B, Ethan deposits money in Blue Bank, and Jenna takes out a loan from Blue Bank.</a:t>
            </a:r>
          </a:p>
          <a:p>
            <a:endParaRPr lang="en-US" altLang="en-US" dirty="0" smtClean="0"/>
          </a:p>
          <a:p>
            <a:pPr marL="171450" indent="-171450">
              <a:buFont typeface="Arial" panose="020B0604020202020204" pitchFamily="34" charset="0"/>
              <a:buChar char="•"/>
            </a:pPr>
            <a:r>
              <a:rPr lang="en-US" altLang="en-US" dirty="0" smtClean="0"/>
              <a:t>Indirect finance is when banks act as intermediaries between lenders and borrowers.</a:t>
            </a:r>
          </a:p>
          <a:p>
            <a:pPr marL="171450" indent="-171450">
              <a:buFont typeface="Arial" panose="020B0604020202020204" pitchFamily="34" charset="0"/>
              <a:buChar char="•"/>
            </a:pPr>
            <a:r>
              <a:rPr lang="en-US" altLang="en-US" dirty="0" smtClean="0"/>
              <a:t>Ethan did no</a:t>
            </a:r>
            <a:r>
              <a:rPr lang="en-US" altLang="ja-JP" dirty="0" smtClean="0"/>
              <a:t>t directly loan his money to Jenna, but the bank needs savers like Ethan so it can lend money to Jenna.</a:t>
            </a:r>
          </a:p>
          <a:p>
            <a:endParaRPr lang="en-US" altLang="en-US" dirty="0" smtClean="0"/>
          </a:p>
        </p:txBody>
      </p:sp>
    </p:spTree>
    <p:extLst>
      <p:ext uri="{BB962C8B-B14F-4D97-AF65-F5344CB8AC3E}">
        <p14:creationId xmlns:p14="http://schemas.microsoft.com/office/powerpoint/2010/main" val="1497870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b="1" i="1" dirty="0" smtClean="0"/>
              <a:t>Lecture tip:</a:t>
            </a:r>
          </a:p>
          <a:p>
            <a:pPr marL="0" indent="0">
              <a:buFont typeface="Arial" panose="020B0604020202020204" pitchFamily="34" charset="0"/>
              <a:buNone/>
            </a:pPr>
            <a:r>
              <a:rPr lang="en-US" altLang="en-US" dirty="0" smtClean="0"/>
              <a:t>The remainder of the slides explain in detail each of these financial tools.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ln>
                  <a:solidFill>
                    <a:schemeClr val="accent6"/>
                  </a:solidFill>
                </a:ln>
                <a:solidFill>
                  <a:schemeClr val="accent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60936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82738"/>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7612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4705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45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524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103877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4065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88522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a2/full/page/380_risk_Taking_in_margin_call" TargetMode="External"/><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r>
              <a:rPr lang="en-US" altLang="en-US" cap="none" dirty="0" smtClean="0">
                <a:latin typeface="Arial" charset="0"/>
                <a:ea typeface="MS PGothic" charset="-128"/>
                <a:cs typeface="Arial" charset="0"/>
              </a:rPr>
              <a:t>Financial Markets and Securities</a:t>
            </a:r>
            <a:endParaRPr lang="en-US" altLang="en-US" cap="none" dirty="0">
              <a:latin typeface="Arial" charset="0"/>
              <a:ea typeface="MS PGothic" charset="-128"/>
              <a:cs typeface="Arial" charset="0"/>
            </a:endParaRPr>
          </a:p>
        </p:txBody>
      </p:sp>
      <p:sp>
        <p:nvSpPr>
          <p:cNvPr id="12290"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cs typeface="Arial" charset="0"/>
              </a:rPr>
              <a:t>10</a:t>
            </a:r>
            <a:endParaRPr lang="en-US" altLang="x-none" dirty="0">
              <a:solidFill>
                <a:srgbClr val="1492C7"/>
              </a:solidFill>
              <a:latin typeface="Helvetica Neue Medium" charset="0"/>
              <a:ea typeface="MS PGothic" charset="-128"/>
              <a:cs typeface="Arial" charset="0"/>
            </a:endParaRPr>
          </a:p>
        </p:txBody>
      </p:sp>
    </p:spTree>
    <p:extLst>
      <p:ext uri="{BB962C8B-B14F-4D97-AF65-F5344CB8AC3E}">
        <p14:creationId xmlns:p14="http://schemas.microsoft.com/office/powerpoint/2010/main" val="66945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smtClean="0">
                <a:latin typeface="Helvetica Neue" charset="0"/>
              </a:rPr>
              <a:t>Bonds</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Bonds are used by large established firms when they need an infusion of money.</a:t>
            </a:r>
          </a:p>
          <a:p>
            <a:pPr lvl="1" eaLnBrk="1" hangingPunct="1"/>
            <a:r>
              <a:rPr lang="en-US" altLang="en-US" sz="2800" dirty="0" smtClean="0">
                <a:latin typeface="Arial" panose="020B0604020202020204" pitchFamily="34" charset="0"/>
              </a:rPr>
              <a:t>Securities are issued and sold to the public.</a:t>
            </a:r>
          </a:p>
          <a:p>
            <a:pPr lvl="1" eaLnBrk="1" hangingPunct="1"/>
            <a:r>
              <a:rPr lang="en-US" altLang="en-US" sz="2800" dirty="0" smtClean="0">
                <a:latin typeface="Arial" panose="020B0604020202020204" pitchFamily="34" charset="0"/>
              </a:rPr>
              <a:t>This is an example of direct finance.</a:t>
            </a:r>
          </a:p>
          <a:p>
            <a:pPr lvl="1" eaLnBrk="1" hangingPunct="1"/>
            <a:r>
              <a:rPr lang="en-US" altLang="en-US" sz="2800" dirty="0" smtClean="0">
                <a:latin typeface="Arial" panose="020B0604020202020204" pitchFamily="34" charset="0"/>
              </a:rPr>
              <a:t>Funds generated are used for investment.</a:t>
            </a:r>
          </a:p>
          <a:p>
            <a:pPr lvl="1" eaLnBrk="1" hangingPunct="1"/>
            <a:r>
              <a:rPr lang="en-US" altLang="en-US" sz="2800" dirty="0" smtClean="0">
                <a:latin typeface="Arial" panose="020B0604020202020204" pitchFamily="34" charset="0"/>
              </a:rPr>
              <a:t>Bonds are a formal IOU: </a:t>
            </a:r>
            <a:r>
              <a:rPr lang="en-US" altLang="en-US" sz="2600" dirty="0" smtClean="0">
                <a:latin typeface="Arial" panose="020B0604020202020204" pitchFamily="34" charset="0"/>
              </a:rPr>
              <a:t>A contract specifying who owes how much and a date for payment</a:t>
            </a:r>
          </a:p>
          <a:p>
            <a:pPr eaLnBrk="1" hangingPunct="1"/>
            <a:endParaRPr lang="en-US" altLang="en-US" sz="24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smtClean="0">
                <a:latin typeface="Helvetica Neue" charset="0"/>
              </a:rPr>
              <a:t>Bond as a Formal IOU</a:t>
            </a:r>
          </a:p>
        </p:txBody>
      </p:sp>
      <p:sp>
        <p:nvSpPr>
          <p:cNvPr id="3" name="Content Placeholder 2"/>
          <p:cNvSpPr>
            <a:spLocks noGrp="1"/>
          </p:cNvSpPr>
          <p:nvPr>
            <p:ph sz="half" idx="2"/>
          </p:nvPr>
        </p:nvSpPr>
        <p:spPr>
          <a:xfrm>
            <a:off x="4953000" y="1670550"/>
            <a:ext cx="4038600" cy="5002721"/>
          </a:xfrm>
        </p:spPr>
        <p:txBody>
          <a:bodyPr/>
          <a:lstStyle/>
          <a:p>
            <a:pPr eaLnBrk="1" hangingPunct="1">
              <a:spcAft>
                <a:spcPts val="1000"/>
              </a:spcAft>
            </a:pPr>
            <a:r>
              <a:rPr lang="en-US" altLang="en-US" sz="3000" dirty="0">
                <a:latin typeface="Arial" panose="020B0604020202020204" pitchFamily="34" charset="0"/>
                <a:cs typeface="Arial" panose="020B0604020202020204" pitchFamily="34" charset="0"/>
              </a:rPr>
              <a:t>Information </a:t>
            </a:r>
            <a:r>
              <a:rPr lang="en-US" altLang="en-US" sz="3000" dirty="0" smtClean="0">
                <a:latin typeface="Arial" panose="020B0604020202020204" pitchFamily="34" charset="0"/>
                <a:cs typeface="Arial" panose="020B0604020202020204" pitchFamily="34" charset="0"/>
              </a:rPr>
              <a:t>on Every Bond:</a:t>
            </a:r>
          </a:p>
          <a:p>
            <a:pPr marL="514350" indent="-514350" eaLnBrk="1" hangingPunct="1">
              <a:spcAft>
                <a:spcPts val="1000"/>
              </a:spcAft>
              <a:buFont typeface="+mj-lt"/>
              <a:buAutoNum type="arabicPeriod"/>
            </a:pPr>
            <a:r>
              <a:rPr lang="en-US" altLang="en-US" sz="2800" dirty="0" smtClean="0">
                <a:latin typeface="Arial" panose="020B0604020202020204" pitchFamily="34" charset="0"/>
                <a:cs typeface="Arial" panose="020B0604020202020204" pitchFamily="34" charset="0"/>
              </a:rPr>
              <a:t>Name </a:t>
            </a:r>
            <a:r>
              <a:rPr lang="en-US" altLang="en-US" sz="2800" dirty="0">
                <a:latin typeface="Arial" panose="020B0604020202020204" pitchFamily="34" charset="0"/>
                <a:cs typeface="Arial" panose="020B0604020202020204" pitchFamily="34" charset="0"/>
              </a:rPr>
              <a:t>of </a:t>
            </a:r>
            <a:r>
              <a:rPr lang="en-US" altLang="en-US" sz="2800" dirty="0" smtClean="0">
                <a:latin typeface="Arial" panose="020B0604020202020204" pitchFamily="34" charset="0"/>
                <a:cs typeface="Arial" panose="020B0604020202020204" pitchFamily="34" charset="0"/>
              </a:rPr>
              <a:t>borrower</a:t>
            </a:r>
          </a:p>
          <a:p>
            <a:pPr marL="514350" indent="-514350" eaLnBrk="1" hangingPunct="1">
              <a:spcAft>
                <a:spcPts val="1000"/>
              </a:spcAft>
              <a:buFont typeface="+mj-lt"/>
              <a:buAutoNum type="arabicPeriod"/>
            </a:pPr>
            <a:r>
              <a:rPr lang="en-US" altLang="en-US" sz="2800" dirty="0" smtClean="0">
                <a:latin typeface="Arial" panose="020B0604020202020204" pitchFamily="34" charset="0"/>
                <a:cs typeface="Arial" panose="020B0604020202020204" pitchFamily="34" charset="0"/>
              </a:rPr>
              <a:t>Repayment date (Maturity date)</a:t>
            </a:r>
          </a:p>
          <a:p>
            <a:pPr marL="514350" indent="-514350" eaLnBrk="1" hangingPunct="1">
              <a:spcAft>
                <a:spcPts val="1000"/>
              </a:spcAft>
              <a:buFont typeface="+mj-lt"/>
              <a:buAutoNum type="arabicPeriod"/>
            </a:pPr>
            <a:r>
              <a:rPr lang="en-US" altLang="en-US" sz="2800" dirty="0" smtClean="0">
                <a:latin typeface="Arial" panose="020B0604020202020204" pitchFamily="34" charset="0"/>
                <a:cs typeface="Arial" panose="020B0604020202020204" pitchFamily="34" charset="0"/>
              </a:rPr>
              <a:t>Amount </a:t>
            </a:r>
            <a:r>
              <a:rPr lang="en-US" altLang="en-US" sz="2800" dirty="0">
                <a:latin typeface="Arial" panose="020B0604020202020204" pitchFamily="34" charset="0"/>
                <a:cs typeface="Arial" panose="020B0604020202020204" pitchFamily="34" charset="0"/>
              </a:rPr>
              <a:t>due at </a:t>
            </a:r>
            <a:r>
              <a:rPr lang="en-US" altLang="en-US" sz="2800" dirty="0" smtClean="0">
                <a:latin typeface="Arial" panose="020B0604020202020204" pitchFamily="34" charset="0"/>
                <a:cs typeface="Arial" panose="020B0604020202020204" pitchFamily="34" charset="0"/>
              </a:rPr>
              <a:t>repayment</a:t>
            </a:r>
            <a:br>
              <a:rPr lang="en-US" altLang="en-US" sz="2800" dirty="0" smtClean="0">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(Face </a:t>
            </a:r>
            <a:r>
              <a:rPr lang="en-US" altLang="en-US" sz="2800" dirty="0">
                <a:latin typeface="Arial" panose="020B0604020202020204" pitchFamily="34" charset="0"/>
                <a:cs typeface="Arial" panose="020B0604020202020204" pitchFamily="34" charset="0"/>
              </a:rPr>
              <a:t>value)</a:t>
            </a:r>
          </a:p>
          <a:p>
            <a:endParaRPr lang="en-US" sz="2400" dirty="0"/>
          </a:p>
        </p:txBody>
      </p:sp>
      <p:pic>
        <p:nvPicPr>
          <p:cNvPr id="5" name="Picture 4" descr="PRINECOMA2_FIG10.02.jpg"/>
          <p:cNvPicPr>
            <a:picLocks noChangeAspect="1"/>
          </p:cNvPicPr>
          <p:nvPr/>
        </p:nvPicPr>
        <p:blipFill>
          <a:blip r:embed="rId3"/>
          <a:srcRect t="4153" b="2948"/>
          <a:stretch>
            <a:fillRect/>
          </a:stretch>
        </p:blipFill>
        <p:spPr>
          <a:xfrm>
            <a:off x="213781" y="2495619"/>
            <a:ext cx="4512833" cy="33525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tLang="en-US" smtClean="0">
                <a:latin typeface="Helvetica Neue" charset="0"/>
              </a:rPr>
              <a:t>Information on a Bond</a:t>
            </a:r>
          </a:p>
        </p:txBody>
      </p:sp>
      <p:sp>
        <p:nvSpPr>
          <p:cNvPr id="14339" name="Content Placeholder 2"/>
          <p:cNvSpPr>
            <a:spLocks noGrp="1"/>
          </p:cNvSpPr>
          <p:nvPr>
            <p:ph idx="1"/>
          </p:nvPr>
        </p:nvSpPr>
        <p:spPr>
          <a:xfrm>
            <a:off x="457200" y="1712913"/>
            <a:ext cx="8686800" cy="4895850"/>
          </a:xfrm>
        </p:spPr>
        <p:txBody>
          <a:bodyPr/>
          <a:lstStyle/>
          <a:p>
            <a:pPr eaLnBrk="1" hangingPunct="1"/>
            <a:r>
              <a:rPr lang="en-US" altLang="en-US" sz="3000" dirty="0" smtClean="0">
                <a:latin typeface="Arial" panose="020B0604020202020204" pitchFamily="34" charset="0"/>
              </a:rPr>
              <a:t>Maturity date</a:t>
            </a:r>
          </a:p>
          <a:p>
            <a:pPr lvl="1" eaLnBrk="1" hangingPunct="1"/>
            <a:r>
              <a:rPr lang="en-US" altLang="en-US" sz="2600" dirty="0">
                <a:latin typeface="Arial" panose="020B0604020202020204" pitchFamily="34" charset="0"/>
              </a:rPr>
              <a:t>R</a:t>
            </a:r>
            <a:r>
              <a:rPr lang="en-US" altLang="en-US" sz="2600" dirty="0" smtClean="0">
                <a:latin typeface="Arial" panose="020B0604020202020204" pitchFamily="34" charset="0"/>
              </a:rPr>
              <a:t>epayment date</a:t>
            </a:r>
          </a:p>
          <a:p>
            <a:pPr eaLnBrk="1" hangingPunct="1"/>
            <a:r>
              <a:rPr lang="en-US" altLang="en-US" sz="3000" dirty="0" smtClean="0">
                <a:latin typeface="Arial" panose="020B0604020202020204" pitchFamily="34" charset="0"/>
              </a:rPr>
              <a:t>Face value (or par value)</a:t>
            </a:r>
          </a:p>
          <a:p>
            <a:pPr lvl="1" eaLnBrk="1" hangingPunct="1"/>
            <a:r>
              <a:rPr lang="en-US" altLang="en-US" sz="2600" dirty="0">
                <a:latin typeface="Arial" panose="020B0604020202020204" pitchFamily="34" charset="0"/>
              </a:rPr>
              <a:t>V</a:t>
            </a:r>
            <a:r>
              <a:rPr lang="en-US" altLang="en-US" sz="2600" dirty="0" smtClean="0">
                <a:latin typeface="Arial" panose="020B0604020202020204" pitchFamily="34" charset="0"/>
              </a:rPr>
              <a:t>alue of the bond at maturity (amount due at repayment)</a:t>
            </a:r>
          </a:p>
          <a:p>
            <a:pPr lvl="1" eaLnBrk="1" hangingPunct="1"/>
            <a:r>
              <a:rPr lang="en-US" altLang="en-US" sz="2600" dirty="0" smtClean="0">
                <a:latin typeface="Arial" panose="020B0604020202020204" pitchFamily="34" charset="0"/>
              </a:rPr>
              <a:t>Maturity date and face value are set at inception </a:t>
            </a:r>
          </a:p>
          <a:p>
            <a:pPr eaLnBrk="1" hangingPunct="1"/>
            <a:r>
              <a:rPr lang="en-US" altLang="en-US" sz="3000" dirty="0" smtClean="0">
                <a:latin typeface="Arial" panose="020B0604020202020204" pitchFamily="34" charset="0"/>
              </a:rPr>
              <a:t>Dollar price</a:t>
            </a:r>
          </a:p>
          <a:p>
            <a:pPr lvl="1" eaLnBrk="1" hangingPunct="1"/>
            <a:r>
              <a:rPr lang="en-US" altLang="en-US" sz="2600" dirty="0">
                <a:latin typeface="Arial" panose="020B0604020202020204" pitchFamily="34" charset="0"/>
              </a:rPr>
              <a:t>P</a:t>
            </a:r>
            <a:r>
              <a:rPr lang="en-US" altLang="en-US" sz="2600" dirty="0" smtClean="0">
                <a:latin typeface="Arial" panose="020B0604020202020204" pitchFamily="34" charset="0"/>
              </a:rPr>
              <a:t>rice at inception</a:t>
            </a:r>
          </a:p>
          <a:p>
            <a:pPr lvl="1" eaLnBrk="1" hangingPunct="1"/>
            <a:r>
              <a:rPr lang="en-US" altLang="en-US" sz="2600" dirty="0">
                <a:latin typeface="Arial" panose="020B0604020202020204" pitchFamily="34" charset="0"/>
              </a:rPr>
              <a:t>D</a:t>
            </a:r>
            <a:r>
              <a:rPr lang="en-US" altLang="en-US" sz="2600" dirty="0" smtClean="0">
                <a:latin typeface="Arial" panose="020B0604020202020204" pitchFamily="34" charset="0"/>
              </a:rPr>
              <a:t>ollar amount at which the bond is originally bought and sold</a:t>
            </a:r>
            <a:endParaRPr lang="en-US" altLang="en-US" sz="26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smtClean="0">
                <a:latin typeface="Helvetica Neue" charset="0"/>
              </a:rPr>
              <a:t>Interest Rate Formula</a:t>
            </a:r>
          </a:p>
        </p:txBody>
      </p:sp>
      <p:sp>
        <p:nvSpPr>
          <p:cNvPr id="15363" name="Content Placeholder 2"/>
          <p:cNvSpPr>
            <a:spLocks noGrp="1"/>
          </p:cNvSpPr>
          <p:nvPr>
            <p:ph idx="1"/>
          </p:nvPr>
        </p:nvSpPr>
        <p:spPr>
          <a:xfrm>
            <a:off x="457200" y="1712913"/>
            <a:ext cx="8229600" cy="4895850"/>
          </a:xfrm>
        </p:spPr>
        <p:txBody>
          <a:bodyPr/>
          <a:lstStyle/>
          <a:p>
            <a:pPr eaLnBrk="1" hangingPunct="1"/>
            <a:r>
              <a:rPr lang="en-US" altLang="en-US" sz="3000" dirty="0" smtClean="0">
                <a:latin typeface="Arial" panose="020B0604020202020204" pitchFamily="34" charset="0"/>
              </a:rPr>
              <a:t>Bond buyers (savers)</a:t>
            </a:r>
          </a:p>
          <a:p>
            <a:pPr lvl="1" eaLnBrk="1" hangingPunct="1"/>
            <a:r>
              <a:rPr lang="en-US" altLang="en-US" sz="2400" dirty="0" smtClean="0">
                <a:latin typeface="Arial" panose="020B0604020202020204" pitchFamily="34" charset="0"/>
              </a:rPr>
              <a:t>Want the highest interest rates (highest return)</a:t>
            </a:r>
          </a:p>
          <a:p>
            <a:pPr lvl="1" eaLnBrk="1" hangingPunct="1"/>
            <a:r>
              <a:rPr lang="en-US" altLang="en-US" sz="2400" dirty="0" smtClean="0">
                <a:latin typeface="Arial" panose="020B0604020202020204" pitchFamily="34" charset="0"/>
              </a:rPr>
              <a:t>Want to pay the lowest possible price at inception</a:t>
            </a:r>
          </a:p>
          <a:p>
            <a:pPr eaLnBrk="1" hangingPunct="1"/>
            <a:r>
              <a:rPr lang="en-US" altLang="en-US" sz="3000" dirty="0" smtClean="0">
                <a:latin typeface="Arial" panose="020B0604020202020204" pitchFamily="34" charset="0"/>
              </a:rPr>
              <a:t>Bond sellers (lenders)</a:t>
            </a:r>
          </a:p>
          <a:p>
            <a:pPr lvl="1" eaLnBrk="1" hangingPunct="1"/>
            <a:r>
              <a:rPr lang="en-US" altLang="en-US" sz="2400" dirty="0" smtClean="0">
                <a:latin typeface="Arial" panose="020B0604020202020204" pitchFamily="34" charset="0"/>
              </a:rPr>
              <a:t>Want to sell bonds at the lowest interest rate possible</a:t>
            </a:r>
          </a:p>
          <a:p>
            <a:pPr lvl="1" eaLnBrk="1" hangingPunct="1"/>
            <a:r>
              <a:rPr lang="en-US" altLang="en-US" sz="2400" dirty="0">
                <a:latin typeface="Arial" panose="020B0604020202020204" pitchFamily="34" charset="0"/>
              </a:rPr>
              <a:t>W</a:t>
            </a:r>
            <a:r>
              <a:rPr lang="en-US" altLang="en-US" sz="2400" dirty="0" smtClean="0">
                <a:latin typeface="Arial" panose="020B0604020202020204" pitchFamily="34" charset="0"/>
              </a:rPr>
              <a:t>ant to sell the bonds at an inception price that is very close to the face value</a:t>
            </a:r>
            <a:endParaRPr lang="en-US" altLang="en-US" sz="2000" dirty="0" smtClean="0">
              <a:latin typeface="Helvetica Neue" charset="0"/>
            </a:endParaRPr>
          </a:p>
        </p:txBody>
      </p:sp>
      <p:graphicFrame>
        <p:nvGraphicFramePr>
          <p:cNvPr id="15364" name="Object 1"/>
          <p:cNvGraphicFramePr>
            <a:graphicFrameLocks noChangeAspect="1"/>
          </p:cNvGraphicFramePr>
          <p:nvPr>
            <p:extLst>
              <p:ext uri="{D42A27DB-BD31-4B8C-83A1-F6EECF244321}">
                <p14:modId xmlns:p14="http://schemas.microsoft.com/office/powerpoint/2010/main" val="1318862783"/>
              </p:ext>
            </p:extLst>
          </p:nvPr>
        </p:nvGraphicFramePr>
        <p:xfrm>
          <a:off x="1680369" y="5259388"/>
          <a:ext cx="5783263" cy="844550"/>
        </p:xfrm>
        <a:graphic>
          <a:graphicData uri="http://schemas.openxmlformats.org/presentationml/2006/ole">
            <mc:AlternateContent xmlns:mc="http://schemas.openxmlformats.org/markup-compatibility/2006">
              <mc:Choice xmlns:v="urn:schemas-microsoft-com:vml" Requires="v">
                <p:oleObj spid="_x0000_s30794" name="Equation" r:id="rId4" imgW="2870200" imgH="419100" progId="Equation.3">
                  <p:embed/>
                </p:oleObj>
              </mc:Choice>
              <mc:Fallback>
                <p:oleObj name="Equation" r:id="rId4" imgW="2870200" imgH="4191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369" y="5259388"/>
                        <a:ext cx="57832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tLang="en-US" dirty="0" smtClean="0">
                <a:latin typeface="Helvetica Neue" charset="0"/>
              </a:rPr>
              <a:t>Bond Principles</a:t>
            </a:r>
          </a:p>
        </p:txBody>
      </p:sp>
      <p:sp>
        <p:nvSpPr>
          <p:cNvPr id="39939" name="Content Placeholder 2"/>
          <p:cNvSpPr>
            <a:spLocks noGrp="1"/>
          </p:cNvSpPr>
          <p:nvPr>
            <p:ph idx="1"/>
          </p:nvPr>
        </p:nvSpPr>
        <p:spPr>
          <a:xfrm>
            <a:off x="457200" y="1712912"/>
            <a:ext cx="8377518" cy="4997169"/>
          </a:xfrm>
        </p:spPr>
        <p:txBody>
          <a:bodyPr/>
          <a:lstStyle/>
          <a:p>
            <a:pPr marL="514350" indent="-514350" eaLnBrk="1" hangingPunct="1">
              <a:buFont typeface="Calibri" panose="020F0502020204030204" pitchFamily="34" charset="0"/>
              <a:buAutoNum type="arabicPeriod"/>
            </a:pPr>
            <a:r>
              <a:rPr lang="en-US" altLang="en-US" sz="2800" dirty="0" smtClean="0">
                <a:latin typeface="Arial" panose="020B0604020202020204" pitchFamily="34" charset="0"/>
              </a:rPr>
              <a:t>The dollar price of a bond determines its interest rate (and vice versa)</a:t>
            </a:r>
          </a:p>
          <a:p>
            <a:pPr marL="514350" indent="-514350" eaLnBrk="1" hangingPunct="1">
              <a:buFont typeface="Calibri" panose="020F0502020204030204" pitchFamily="34" charset="0"/>
              <a:buAutoNum type="arabicPeriod"/>
            </a:pPr>
            <a:r>
              <a:rPr lang="en-US" altLang="en-US" sz="2800" dirty="0" smtClean="0">
                <a:latin typeface="Arial" panose="020B0604020202020204" pitchFamily="34" charset="0"/>
              </a:rPr>
              <a:t>The dollar price and interest rate of a bond have an inverse relationship</a:t>
            </a:r>
          </a:p>
          <a:p>
            <a:pPr marL="0" indent="0" eaLnBrk="1" hangingPunct="1">
              <a:buNone/>
            </a:pPr>
            <a:endParaRPr lang="en-US" altLang="en-US" sz="2400" dirty="0" smtClean="0">
              <a:latin typeface="Arial" panose="020B0604020202020204" pitchFamily="34" charset="0"/>
            </a:endParaRPr>
          </a:p>
          <a:p>
            <a:pPr marL="0" indent="0" eaLnBrk="1" hangingPunct="1">
              <a:buNone/>
            </a:pPr>
            <a:r>
              <a:rPr lang="en-US" altLang="en-US" sz="2400" dirty="0" smtClean="0">
                <a:latin typeface="Arial" panose="020B0604020202020204" pitchFamily="34" charset="0"/>
                <a:cs typeface="Arial" panose="020B0604020202020204" pitchFamily="34" charset="0"/>
              </a:rPr>
              <a:t>Consider the following table:</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r>
              <a:rPr lang="en-US" altLang="en-US" sz="2400" dirty="0" smtClean="0">
                <a:latin typeface="Arial" panose="020B0604020202020204" pitchFamily="34" charset="0"/>
                <a:cs typeface="Arial" panose="020B0604020202020204" pitchFamily="34" charset="0"/>
              </a:rPr>
              <a:t>A </a:t>
            </a:r>
            <a:r>
              <a:rPr lang="en-US" altLang="en-US" sz="2400" b="1" dirty="0" smtClean="0">
                <a:solidFill>
                  <a:schemeClr val="accent6">
                    <a:lumMod val="75000"/>
                  </a:schemeClr>
                </a:solidFill>
                <a:latin typeface="Arial" panose="020B0604020202020204" pitchFamily="34" charset="0"/>
                <a:cs typeface="Arial" panose="020B0604020202020204" pitchFamily="34" charset="0"/>
              </a:rPr>
              <a:t>$10,000 bond</a:t>
            </a:r>
            <a:r>
              <a:rPr lang="en-US" altLang="en-US" sz="2400" dirty="0" smtClean="0">
                <a:solidFill>
                  <a:schemeClr val="accent6">
                    <a:lumMod val="75000"/>
                  </a:schemeClr>
                </a:solidFill>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is being offered</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r>
              <a:rPr lang="en-US" altLang="en-US" sz="2400" dirty="0" smtClean="0">
                <a:latin typeface="Arial" panose="020B0604020202020204" pitchFamily="34" charset="0"/>
                <a:cs typeface="Arial" panose="020B0604020202020204" pitchFamily="34" charset="0"/>
              </a:rPr>
              <a:t>If the bond is bought at </a:t>
            </a:r>
            <a:r>
              <a:rPr lang="en-US" altLang="en-US" sz="2400" b="1" dirty="0" smtClean="0">
                <a:solidFill>
                  <a:srgbClr val="C00000"/>
                </a:solidFill>
                <a:latin typeface="Arial" panose="020B0604020202020204" pitchFamily="34" charset="0"/>
                <a:cs typeface="Arial" panose="020B0604020202020204" pitchFamily="34" charset="0"/>
              </a:rPr>
              <a:t>&lt;$10,000 </a:t>
            </a:r>
          </a:p>
          <a:p>
            <a:pPr marL="0" indent="0" eaLnBrk="1" hangingPunct="1">
              <a:buNone/>
            </a:pPr>
            <a:r>
              <a:rPr lang="en-US" altLang="en-US" sz="2400" dirty="0" smtClean="0">
                <a:latin typeface="Arial" panose="020B0604020202020204" pitchFamily="34" charset="0"/>
                <a:cs typeface="Arial" panose="020B0604020202020204" pitchFamily="34" charset="0"/>
              </a:rPr>
              <a:t>the </a:t>
            </a:r>
            <a:r>
              <a:rPr lang="en-US" altLang="en-US" sz="2400" b="1" dirty="0" smtClean="0">
                <a:solidFill>
                  <a:srgbClr val="669900"/>
                </a:solidFill>
                <a:latin typeface="Arial" panose="020B0604020202020204" pitchFamily="34" charset="0"/>
                <a:cs typeface="Arial" panose="020B0604020202020204" pitchFamily="34" charset="0"/>
              </a:rPr>
              <a:t>interest rate is higher</a:t>
            </a:r>
            <a:endParaRPr lang="en-US" altLang="en-US" sz="2800" dirty="0" smtClean="0">
              <a:solidFill>
                <a:srgbClr val="669900"/>
              </a:solidFill>
              <a:latin typeface="Arial" panose="020B0604020202020204" pitchFamily="34" charset="0"/>
            </a:endParaRPr>
          </a:p>
          <a:p>
            <a:pPr marL="514350" indent="-514350" eaLnBrk="1" hangingPunct="1">
              <a:buFont typeface="Arial" panose="020B0604020202020204" pitchFamily="34" charset="0"/>
              <a:buNone/>
            </a:pPr>
            <a:endParaRPr lang="en-US" altLang="en-US" sz="2800" dirty="0" smtClean="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26540645"/>
              </p:ext>
            </p:extLst>
          </p:nvPr>
        </p:nvGraphicFramePr>
        <p:xfrm>
          <a:off x="6441440" y="3948112"/>
          <a:ext cx="2466975" cy="2846389"/>
        </p:xfrm>
        <a:graphic>
          <a:graphicData uri="http://schemas.openxmlformats.org/drawingml/2006/table">
            <a:tbl>
              <a:tblPr/>
              <a:tblGrid>
                <a:gridCol w="1195388">
                  <a:extLst>
                    <a:ext uri="{9D8B030D-6E8A-4147-A177-3AD203B41FA5}">
                      <a16:colId xmlns="" xmlns:a16="http://schemas.microsoft.com/office/drawing/2014/main" val="3318442706"/>
                    </a:ext>
                  </a:extLst>
                </a:gridCol>
                <a:gridCol w="1271587">
                  <a:extLst>
                    <a:ext uri="{9D8B030D-6E8A-4147-A177-3AD203B41FA5}">
                      <a16:colId xmlns="" xmlns:a16="http://schemas.microsoft.com/office/drawing/2014/main" val="938796076"/>
                    </a:ext>
                  </a:extLst>
                </a:gridCol>
              </a:tblGrid>
              <a:tr h="83026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Dollar Price</a:t>
                      </a:r>
                      <a:endPar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Interest Rate</a:t>
                      </a:r>
                      <a:endPar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17428141"/>
                  </a:ext>
                </a:extLst>
              </a:tr>
              <a:tr h="20161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084680319"/>
                  </a:ext>
                </a:extLst>
              </a:tr>
              <a:tr h="20161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17650819"/>
                  </a:ext>
                </a:extLst>
              </a:tr>
              <a:tr h="4032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$9,000</a:t>
                      </a:r>
                      <a:endParaRPr kumimoji="0" lang="en-US" altLang="en-US" sz="18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11%</a:t>
                      </a: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19015853"/>
                  </a:ext>
                </a:extLst>
              </a:tr>
              <a:tr h="4032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$8,000</a:t>
                      </a:r>
                      <a:endPar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25%</a:t>
                      </a: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68574007"/>
                  </a:ext>
                </a:extLst>
              </a:tr>
              <a:tr h="4032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$7,500</a:t>
                      </a:r>
                      <a:endPar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33%</a:t>
                      </a:r>
                      <a:endPar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56624044"/>
                  </a:ext>
                </a:extLst>
              </a:tr>
              <a:tr h="4032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$5,000</a:t>
                      </a:r>
                      <a:endPar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100%</a:t>
                      </a:r>
                      <a:endParaRPr kumimoji="0" lang="en-US" altLang="en-US" sz="18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8574042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x-none" dirty="0">
                <a:latin typeface="Arial" charset="0"/>
                <a:ea typeface="MS PGothic" charset="-128"/>
                <a:cs typeface="Arial" charset="0"/>
              </a:rPr>
              <a:t>—</a:t>
            </a:r>
            <a:r>
              <a:rPr lang="en-US" altLang="en-US" dirty="0" smtClean="0">
                <a:latin typeface="Helvetica Neue" charset="0"/>
              </a:rPr>
              <a:t>3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You buy a $10,000 Microsoft bond for $7,500; what is your rate of return after 1 year?</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50%</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33%</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75%</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25%</a:t>
            </a:r>
          </a:p>
        </p:txBody>
      </p:sp>
      <p:sp>
        <p:nvSpPr>
          <p:cNvPr id="4" name="Rectangle 3" descr="Correct answer: B, 33%"/>
          <p:cNvSpPr/>
          <p:nvPr/>
        </p:nvSpPr>
        <p:spPr>
          <a:xfrm>
            <a:off x="788895" y="3754629"/>
            <a:ext cx="1703294" cy="6380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42707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x-none" dirty="0">
                <a:latin typeface="Arial" charset="0"/>
                <a:ea typeface="MS PGothic" charset="-128"/>
                <a:cs typeface="Arial" charset="0"/>
              </a:rPr>
              <a:t>—</a:t>
            </a:r>
            <a:r>
              <a:rPr lang="en-US" altLang="en-US" dirty="0" smtClean="0">
                <a:latin typeface="Helvetica Neue" charset="0"/>
              </a:rPr>
              <a:t>4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The interest rate on a bond is: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paid by the buyer to the seller.</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equal to the dollar price of the bond adjusted for inflation.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directly related to the dollar price of the bond.</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inversely related to the dollar price of the bond.</a:t>
            </a:r>
          </a:p>
        </p:txBody>
      </p:sp>
      <p:sp>
        <p:nvSpPr>
          <p:cNvPr id="4" name="Rectangle 3" descr="Correct answer: D, inversely related to the dollar price of the bond."/>
          <p:cNvSpPr/>
          <p:nvPr/>
        </p:nvSpPr>
        <p:spPr>
          <a:xfrm>
            <a:off x="851770" y="4680858"/>
            <a:ext cx="7227518" cy="9558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4503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tLang="en-US" dirty="0" smtClean="0">
                <a:latin typeface="Helvetica Neue" charset="0"/>
              </a:rPr>
              <a:t>Default Risk</a:t>
            </a:r>
            <a:r>
              <a:rPr lang="en-US" altLang="x-none" dirty="0">
                <a:latin typeface="Arial" charset="0"/>
                <a:ea typeface="MS PGothic" charset="-128"/>
                <a:cs typeface="Arial" charset="0"/>
              </a:rPr>
              <a:t>—</a:t>
            </a:r>
            <a:r>
              <a:rPr lang="en-US" altLang="en-US" dirty="0" smtClean="0">
                <a:latin typeface="Helvetica Neue" charset="0"/>
              </a:rPr>
              <a:t>1 </a:t>
            </a:r>
          </a:p>
        </p:txBody>
      </p:sp>
      <p:sp>
        <p:nvSpPr>
          <p:cNvPr id="17411" name="Content Placeholder 2"/>
          <p:cNvSpPr>
            <a:spLocks noGrp="1"/>
          </p:cNvSpPr>
          <p:nvPr>
            <p:ph idx="1"/>
          </p:nvPr>
        </p:nvSpPr>
        <p:spPr>
          <a:xfrm>
            <a:off x="320040" y="1712913"/>
            <a:ext cx="8503920" cy="4895850"/>
          </a:xfrm>
        </p:spPr>
        <p:txBody>
          <a:bodyPr/>
          <a:lstStyle/>
          <a:p>
            <a:pPr eaLnBrk="1" hangingPunct="1"/>
            <a:r>
              <a:rPr lang="en-US" altLang="en-US" sz="2800" dirty="0" smtClean="0">
                <a:latin typeface="Arial" panose="020B0604020202020204" pitchFamily="34" charset="0"/>
              </a:rPr>
              <a:t>Two possible outcomes for the bond:</a:t>
            </a:r>
          </a:p>
          <a:p>
            <a:pPr lvl="1" eaLnBrk="1" hangingPunct="1"/>
            <a:r>
              <a:rPr lang="en-US" altLang="en-US" sz="2400" dirty="0" smtClean="0">
                <a:latin typeface="Arial" panose="020B0604020202020204" pitchFamily="34" charset="0"/>
              </a:rPr>
              <a:t>The borrower pays maturity value of the bond to lender.</a:t>
            </a:r>
          </a:p>
          <a:p>
            <a:pPr lvl="1" eaLnBrk="1" hangingPunct="1"/>
            <a:r>
              <a:rPr lang="en-US" altLang="en-US" sz="2400" dirty="0" smtClean="0">
                <a:latin typeface="Arial" panose="020B0604020202020204" pitchFamily="34" charset="0"/>
              </a:rPr>
              <a:t>The borrower defaults on the loan (lender gets $0 back).</a:t>
            </a:r>
          </a:p>
        </p:txBody>
      </p:sp>
      <p:pic>
        <p:nvPicPr>
          <p:cNvPr id="5" name="Picture 4" descr="PRINECOMA2_FIG10.03.jpg"/>
          <p:cNvPicPr>
            <a:picLocks noChangeAspect="1"/>
          </p:cNvPicPr>
          <p:nvPr/>
        </p:nvPicPr>
        <p:blipFill>
          <a:blip r:embed="rId3"/>
          <a:srcRect t="3970" b="2997"/>
          <a:stretch>
            <a:fillRect/>
          </a:stretch>
        </p:blipFill>
        <p:spPr>
          <a:xfrm>
            <a:off x="2687295" y="3539064"/>
            <a:ext cx="3769410" cy="3127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tLang="en-US" dirty="0" smtClean="0">
                <a:latin typeface="Helvetica Neue" charset="0"/>
              </a:rPr>
              <a:t>Default Risk</a:t>
            </a:r>
            <a:r>
              <a:rPr lang="en-US" altLang="x-none" dirty="0">
                <a:latin typeface="Arial" charset="0"/>
                <a:ea typeface="MS PGothic" charset="-128"/>
                <a:cs typeface="Arial" charset="0"/>
              </a:rPr>
              <a:t>—</a:t>
            </a:r>
            <a:r>
              <a:rPr lang="en-US" altLang="en-US" dirty="0" smtClean="0">
                <a:latin typeface="Helvetica Neue" charset="0"/>
              </a:rPr>
              <a:t>2 </a:t>
            </a:r>
          </a:p>
        </p:txBody>
      </p:sp>
      <p:sp>
        <p:nvSpPr>
          <p:cNvPr id="41987" name="Content Placeholder 2"/>
          <p:cNvSpPr>
            <a:spLocks noGrp="1"/>
          </p:cNvSpPr>
          <p:nvPr>
            <p:ph idx="1"/>
          </p:nvPr>
        </p:nvSpPr>
        <p:spPr>
          <a:xfrm>
            <a:off x="457200" y="1712913"/>
            <a:ext cx="8229600" cy="4895850"/>
          </a:xfrm>
        </p:spPr>
        <p:txBody>
          <a:bodyPr/>
          <a:lstStyle/>
          <a:p>
            <a:pPr eaLnBrk="1" hangingPunct="1">
              <a:defRPr/>
            </a:pPr>
            <a:r>
              <a:rPr lang="en-US" sz="2800" dirty="0" smtClean="0">
                <a:latin typeface="Arial" pitchFamily="34" charset="0"/>
                <a:cs typeface="Arial" pitchFamily="34" charset="0"/>
              </a:rPr>
              <a:t>Default risk</a:t>
            </a:r>
          </a:p>
          <a:p>
            <a:pPr lvl="1" eaLnBrk="1" hangingPunct="1">
              <a:defRPr/>
            </a:pPr>
            <a:r>
              <a:rPr lang="en-US" sz="2400" dirty="0" smtClean="0">
                <a:latin typeface="Arial" pitchFamily="34" charset="0"/>
                <a:cs typeface="Arial" pitchFamily="34" charset="0"/>
              </a:rPr>
              <a:t>The risk that the borrower will not pay off the bond</a:t>
            </a:r>
          </a:p>
          <a:p>
            <a:pPr lvl="1" eaLnBrk="1" hangingPunct="1">
              <a:defRPr/>
            </a:pPr>
            <a:r>
              <a:rPr lang="en-US" sz="2400" dirty="0" smtClean="0">
                <a:latin typeface="Arial" pitchFamily="34" charset="0"/>
                <a:cs typeface="Arial" pitchFamily="34" charset="0"/>
              </a:rPr>
              <a:t>The greater the risk of default, the lower the price (and higher the interest rate) of the bond</a:t>
            </a:r>
          </a:p>
          <a:p>
            <a:pPr eaLnBrk="1" hangingPunct="1">
              <a:defRPr/>
            </a:pPr>
            <a:r>
              <a:rPr lang="en-US" sz="2800" dirty="0" smtClean="0">
                <a:latin typeface="Arial" pitchFamily="34" charset="0"/>
                <a:cs typeface="Arial" pitchFamily="34" charset="0"/>
              </a:rPr>
              <a:t>Bond Principle 3:</a:t>
            </a:r>
          </a:p>
          <a:p>
            <a:pPr marL="914400" lvl="1" indent="-457200" eaLnBrk="1" hangingPunct="1">
              <a:buFont typeface="+mj-lt"/>
              <a:buAutoNum type="arabicPeriod" startAt="3"/>
              <a:defRPr/>
            </a:pPr>
            <a:r>
              <a:rPr lang="en-US" sz="2400" dirty="0" smtClean="0">
                <a:latin typeface="Arial" pitchFamily="34" charset="0"/>
                <a:cs typeface="Arial" pitchFamily="34" charset="0"/>
              </a:rPr>
              <a:t>Bond interest rates rise with default risk</a:t>
            </a:r>
          </a:p>
        </p:txBody>
      </p:sp>
      <p:pic>
        <p:nvPicPr>
          <p:cNvPr id="36867" name="Picture 4" descr="I:\DirkTextbookN\Jpegs(All)\Macro Ch19-33\ch08\11_PRINECOMA_CH08.jpg"/>
          <p:cNvPicPr>
            <a:picLocks noChangeAspect="1" noChangeArrowheads="1"/>
          </p:cNvPicPr>
          <p:nvPr/>
        </p:nvPicPr>
        <p:blipFill>
          <a:blip r:embed="rId3">
            <a:extLst>
              <a:ext uri="{28A0092B-C50C-407E-A947-70E740481C1C}">
                <a14:useLocalDpi xmlns:a14="http://schemas.microsoft.com/office/drawing/2010/main" val="0"/>
              </a:ext>
            </a:extLst>
          </a:blip>
          <a:srcRect l="31853" t="50000" r="19576" b="7921"/>
          <a:stretch>
            <a:fillRect/>
          </a:stretch>
        </p:blipFill>
        <p:spPr bwMode="auto">
          <a:xfrm>
            <a:off x="2597150" y="4591050"/>
            <a:ext cx="35226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smtClean="0">
                <a:latin typeface="Helvetica Neue" charset="0"/>
              </a:rPr>
              <a:t>Bond Ratings</a:t>
            </a:r>
          </a:p>
        </p:txBody>
      </p:sp>
      <p:sp>
        <p:nvSpPr>
          <p:cNvPr id="20483"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Ratings agencies</a:t>
            </a:r>
          </a:p>
          <a:p>
            <a:pPr lvl="1" eaLnBrk="1" hangingPunct="1"/>
            <a:r>
              <a:rPr lang="en-US" altLang="en-US" sz="2800" dirty="0" smtClean="0">
                <a:latin typeface="Arial" panose="020B0604020202020204" pitchFamily="34" charset="0"/>
              </a:rPr>
              <a:t>Moody’s</a:t>
            </a:r>
            <a:endParaRPr lang="en-US" altLang="ja-JP" sz="2800" dirty="0" smtClean="0">
              <a:latin typeface="Arial" panose="020B0604020202020204" pitchFamily="34" charset="0"/>
            </a:endParaRPr>
          </a:p>
          <a:p>
            <a:pPr lvl="1" eaLnBrk="1" hangingPunct="1"/>
            <a:r>
              <a:rPr lang="en-US" altLang="en-US" sz="2800" dirty="0" smtClean="0">
                <a:latin typeface="Arial" panose="020B0604020202020204" pitchFamily="34" charset="0"/>
              </a:rPr>
              <a:t>Standard and Poor’s</a:t>
            </a:r>
            <a:r>
              <a:rPr lang="en-US" altLang="ja-JP" sz="2800" dirty="0" smtClean="0">
                <a:latin typeface="Arial" panose="020B0604020202020204" pitchFamily="34" charset="0"/>
              </a:rPr>
              <a:t> (S &amp; P)</a:t>
            </a:r>
          </a:p>
          <a:p>
            <a:pPr lvl="1" eaLnBrk="1" hangingPunct="1"/>
            <a:r>
              <a:rPr lang="en-US" altLang="en-US" sz="2800" dirty="0" smtClean="0">
                <a:latin typeface="Arial" panose="020B0604020202020204" pitchFamily="34" charset="0"/>
              </a:rPr>
              <a:t>Fitch’s</a:t>
            </a:r>
            <a:endParaRPr lang="en-US" altLang="ja-JP" sz="2800" dirty="0" smtClean="0">
              <a:latin typeface="Arial" panose="020B0604020202020204" pitchFamily="34" charset="0"/>
            </a:endParaRPr>
          </a:p>
          <a:p>
            <a:pPr eaLnBrk="1" hangingPunct="1"/>
            <a:r>
              <a:rPr lang="en-US" altLang="en-US" sz="3200" dirty="0" smtClean="0">
                <a:latin typeface="Arial" panose="020B0604020202020204" pitchFamily="34" charset="0"/>
              </a:rPr>
              <a:t>Purpose</a:t>
            </a:r>
          </a:p>
          <a:p>
            <a:pPr lvl="1" eaLnBrk="1" hangingPunct="1"/>
            <a:r>
              <a:rPr lang="en-US" altLang="en-US" sz="2800" dirty="0" smtClean="0">
                <a:latin typeface="Arial" panose="020B0604020202020204" pitchFamily="34" charset="0"/>
              </a:rPr>
              <a:t>Evaluate the default risk of all borrowing entities and give a grade showing the likelihood of defaulting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smtClean="0">
                <a:latin typeface="Helvetica Neue" charset="0"/>
              </a:rPr>
              <a:t>Previously</a:t>
            </a:r>
          </a:p>
        </p:txBody>
      </p:sp>
      <p:sp>
        <p:nvSpPr>
          <p:cNvPr id="12290" name="Content Placeholder 2"/>
          <p:cNvSpPr>
            <a:spLocks noGrp="1"/>
          </p:cNvSpPr>
          <p:nvPr>
            <p:ph idx="1"/>
          </p:nvPr>
        </p:nvSpPr>
        <p:spPr>
          <a:xfrm>
            <a:off x="457200" y="1712913"/>
            <a:ext cx="8686800" cy="4895850"/>
          </a:xfrm>
        </p:spPr>
        <p:txBody>
          <a:bodyPr/>
          <a:lstStyle/>
          <a:p>
            <a:r>
              <a:rPr lang="en-US" altLang="en-US" sz="2800" dirty="0" smtClean="0">
                <a:latin typeface="Arial" panose="020B0604020202020204" pitchFamily="34" charset="0"/>
              </a:rPr>
              <a:t>Loanable funds markets channel funds from savers to borrowers</a:t>
            </a:r>
          </a:p>
          <a:p>
            <a:r>
              <a:rPr lang="en-US" altLang="en-US" sz="2800" dirty="0">
                <a:latin typeface="Arial" panose="020B0604020202020204" pitchFamily="34" charset="0"/>
              </a:rPr>
              <a:t>S</a:t>
            </a:r>
            <a:r>
              <a:rPr lang="en-US" altLang="en-US" sz="2800" dirty="0" smtClean="0">
                <a:latin typeface="Arial" panose="020B0604020202020204" pitchFamily="34" charset="0"/>
              </a:rPr>
              <a:t>upply of loanable funds: household savings</a:t>
            </a:r>
          </a:p>
          <a:p>
            <a:pPr lvl="1"/>
            <a:r>
              <a:rPr lang="en-US" altLang="en-US" sz="2400" dirty="0">
                <a:latin typeface="Arial" panose="020B0604020202020204" pitchFamily="34" charset="0"/>
              </a:rPr>
              <a:t>S</a:t>
            </a:r>
            <a:r>
              <a:rPr lang="en-US" altLang="en-US" sz="2400" dirty="0" smtClean="0">
                <a:latin typeface="Arial" panose="020B0604020202020204" pitchFamily="34" charset="0"/>
              </a:rPr>
              <a:t>uppliers provide the funds for firms to expand through investment</a:t>
            </a:r>
          </a:p>
          <a:p>
            <a:r>
              <a:rPr lang="en-US" altLang="en-US" sz="2800" dirty="0">
                <a:latin typeface="Arial" panose="020B0604020202020204" pitchFamily="34" charset="0"/>
              </a:rPr>
              <a:t>D</a:t>
            </a:r>
            <a:r>
              <a:rPr lang="en-US" altLang="en-US" sz="2800" dirty="0" smtClean="0">
                <a:latin typeface="Arial" panose="020B0604020202020204" pitchFamily="34" charset="0"/>
              </a:rPr>
              <a:t>emand for loanable funds: firms borrowing to invest</a:t>
            </a:r>
          </a:p>
          <a:p>
            <a:r>
              <a:rPr lang="en-US" altLang="en-US" sz="2800" dirty="0" smtClean="0">
                <a:latin typeface="Arial" panose="020B0604020202020204" pitchFamily="34" charset="0"/>
                <a:cs typeface="Arial" panose="020B0604020202020204" pitchFamily="34" charset="0"/>
              </a:rPr>
              <a:t>Equilibrium in this market determines the level of savings, investment, and interest rates.</a:t>
            </a:r>
          </a:p>
          <a:p>
            <a:pPr marL="0" indent="0" algn="ctr">
              <a:buNone/>
            </a:pPr>
            <a:r>
              <a:rPr lang="en-US" altLang="en-US" sz="2800" dirty="0" smtClean="0">
                <a:latin typeface="Arial" panose="020B0604020202020204" pitchFamily="34" charset="0"/>
                <a:cs typeface="Arial" panose="020B0604020202020204" pitchFamily="34" charset="0"/>
              </a:rPr>
              <a:t>Savings </a:t>
            </a:r>
            <a:r>
              <a:rPr lang="en-US" altLang="ja-JP" sz="2800" dirty="0" smtClean="0">
                <a:latin typeface="Arial" panose="020B0604020202020204" pitchFamily="34" charset="0"/>
                <a:cs typeface="Arial" panose="020B0604020202020204" pitchFamily="34" charset="0"/>
              </a:rPr>
              <a:t>→ Borrowing → </a:t>
            </a:r>
            <a:r>
              <a:rPr lang="en-US" altLang="ja-JP" sz="2800" dirty="0">
                <a:latin typeface="Arial" panose="020B0604020202020204" pitchFamily="34" charset="0"/>
                <a:cs typeface="Arial" panose="020B0604020202020204" pitchFamily="34" charset="0"/>
              </a:rPr>
              <a:t>I</a:t>
            </a:r>
            <a:r>
              <a:rPr lang="en-US" altLang="ja-JP" sz="2800" dirty="0" smtClean="0">
                <a:latin typeface="Arial" panose="020B0604020202020204" pitchFamily="34" charset="0"/>
                <a:cs typeface="Arial" panose="020B0604020202020204" pitchFamily="34" charset="0"/>
              </a:rPr>
              <a:t>nvestment → Growth</a:t>
            </a:r>
            <a:endParaRPr lang="en-US" altLang="en-US" sz="2800" dirty="0" smtClean="0">
              <a:latin typeface="Arial" panose="020B0604020202020204" pitchFamily="34" charset="0"/>
              <a:cs typeface="Arial" panose="020B0604020202020204" pitchFamily="34" charset="0"/>
            </a:endParaRPr>
          </a:p>
          <a:p>
            <a:endParaRPr lang="en-US" altLang="en-US" sz="3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0"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1836738"/>
            <a:ext cx="59420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3850" y="2025650"/>
            <a:ext cx="36195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5538" y="2527300"/>
            <a:ext cx="36195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2025650"/>
            <a:ext cx="310673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9800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250" y="3479800"/>
            <a:ext cx="31670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97000.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3949700"/>
            <a:ext cx="26241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itle 7"/>
          <p:cNvSpPr>
            <a:spLocks noGrp="1"/>
          </p:cNvSpPr>
          <p:nvPr>
            <p:ph type="title"/>
          </p:nvPr>
        </p:nvSpPr>
        <p:spPr>
          <a:xfrm>
            <a:off x="457200" y="0"/>
            <a:ext cx="8229600" cy="1527175"/>
          </a:xfrm>
        </p:spPr>
        <p:txBody>
          <a:bodyPr/>
          <a:lstStyle/>
          <a:p>
            <a:r>
              <a:rPr lang="en-US" altLang="en-US" smtClean="0">
                <a:latin typeface="Helvetica Neue" charset="0"/>
              </a:rPr>
              <a:t>Price Falls when Bonds Are Downgraded</a:t>
            </a:r>
            <a:endParaRPr lang="en-US" altLang="en-US"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tLang="en-US" smtClean="0">
                <a:latin typeface="Helvetica Neue" charset="0"/>
              </a:rPr>
              <a:t>Bond Ratings and Default Risk</a:t>
            </a:r>
          </a:p>
        </p:txBody>
      </p:sp>
      <p:pic>
        <p:nvPicPr>
          <p:cNvPr id="4" name="Picture 3" descr="PRINECOMA2_TABLE10.02.jpg"/>
          <p:cNvPicPr>
            <a:picLocks noChangeAspect="1"/>
          </p:cNvPicPr>
          <p:nvPr/>
        </p:nvPicPr>
        <p:blipFill>
          <a:blip r:embed="rId3"/>
          <a:srcRect b="2731"/>
          <a:stretch>
            <a:fillRect/>
          </a:stretch>
        </p:blipFill>
        <p:spPr>
          <a:xfrm>
            <a:off x="2071549" y="1661440"/>
            <a:ext cx="5000903" cy="51492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tLang="en-US" smtClean="0">
                <a:latin typeface="Helvetica Neue" charset="0"/>
              </a:rPr>
              <a:t>Stocks</a:t>
            </a:r>
          </a:p>
        </p:txBody>
      </p:sp>
      <p:sp>
        <p:nvSpPr>
          <p:cNvPr id="23555" name="Content Placeholder 2"/>
          <p:cNvSpPr>
            <a:spLocks noGrp="1"/>
          </p:cNvSpPr>
          <p:nvPr>
            <p:ph idx="1"/>
          </p:nvPr>
        </p:nvSpPr>
        <p:spPr>
          <a:xfrm>
            <a:off x="217488" y="1712913"/>
            <a:ext cx="8229600" cy="4895850"/>
          </a:xfrm>
        </p:spPr>
        <p:txBody>
          <a:bodyPr/>
          <a:lstStyle/>
          <a:p>
            <a:pPr eaLnBrk="1" hangingPunct="1"/>
            <a:r>
              <a:rPr lang="en-US" altLang="en-US" sz="3200" dirty="0" smtClean="0">
                <a:latin typeface="Arial" panose="020B0604020202020204" pitchFamily="34" charset="0"/>
              </a:rPr>
              <a:t>Stock shares</a:t>
            </a:r>
          </a:p>
          <a:p>
            <a:pPr lvl="1" eaLnBrk="1" hangingPunct="1"/>
            <a:r>
              <a:rPr lang="en-US" altLang="en-US" sz="2400" dirty="0" smtClean="0">
                <a:latin typeface="Arial" panose="020B0604020202020204" pitchFamily="34" charset="0"/>
              </a:rPr>
              <a:t>Ownership shares in the firm</a:t>
            </a:r>
          </a:p>
          <a:p>
            <a:pPr lvl="1" eaLnBrk="1" hangingPunct="1"/>
            <a:r>
              <a:rPr lang="en-US" altLang="en-US" sz="2400" dirty="0" smtClean="0">
                <a:latin typeface="Arial" panose="020B0604020202020204" pitchFamily="34" charset="0"/>
              </a:rPr>
              <a:t>Shareholders have some influence in the operations of the firm</a:t>
            </a:r>
            <a:endParaRPr lang="en-US" altLang="en-US" sz="2400" dirty="0">
              <a:latin typeface="Arial" panose="020B0604020202020204" pitchFamily="34" charset="0"/>
            </a:endParaRPr>
          </a:p>
          <a:p>
            <a:pPr lvl="2" eaLnBrk="1" hangingPunct="1"/>
            <a:r>
              <a:rPr lang="en-US" altLang="en-US" sz="2000" dirty="0" smtClean="0">
                <a:latin typeface="Arial" panose="020B0604020202020204" pitchFamily="34" charset="0"/>
              </a:rPr>
              <a:t>If a shareholder owns more than 50% of the shares, they control more than 50% of the ownership votes.</a:t>
            </a:r>
          </a:p>
          <a:p>
            <a:pPr lvl="1" eaLnBrk="1" hangingPunct="1"/>
            <a:r>
              <a:rPr lang="en-US" altLang="en-US" sz="2400" dirty="0" smtClean="0">
                <a:latin typeface="Arial" panose="020B0604020202020204" pitchFamily="34" charset="0"/>
              </a:rPr>
              <a:t>Firms can sell shares and move forward without the burden of debt from having to pay back a bond in the future</a:t>
            </a:r>
            <a:endParaRPr lang="en-US" altLang="en-US" sz="2000" dirty="0" smtClean="0">
              <a:latin typeface="Helvetica Neue" charset="0"/>
            </a:endParaRPr>
          </a:p>
        </p:txBody>
      </p:sp>
      <p:pic>
        <p:nvPicPr>
          <p:cNvPr id="23556" name="Picture 4" descr="I:\DirkTextbookN\Jpegs(All)\Macro Ch19-33\ch10\07_PRINECOMA_CH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5080000"/>
            <a:ext cx="279717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x-none" dirty="0">
                <a:latin typeface="Arial" charset="0"/>
                <a:ea typeface="MS PGothic" charset="-128"/>
                <a:cs typeface="Arial" charset="0"/>
              </a:rPr>
              <a:t>—</a:t>
            </a:r>
            <a:r>
              <a:rPr lang="en-US" altLang="en-US" dirty="0" smtClean="0">
                <a:latin typeface="Helvetica Neue" charset="0"/>
              </a:rPr>
              <a:t>5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What is an advantage of a firm selling stocks instead of selling bonds?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Bonds are usually sold by new companies, and stocks make a firm seem established.</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Stocks are only sold once at the initial public offering.</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Firms can manipulate stock prices easily.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Stocks don’</a:t>
            </a:r>
            <a:r>
              <a:rPr lang="en-US" altLang="ja-JP" sz="2800" dirty="0" smtClean="0">
                <a:latin typeface="Arial" panose="020B0604020202020204" pitchFamily="34" charset="0"/>
              </a:rPr>
              <a:t>t burden the firm with future debts that must be paid.</a:t>
            </a:r>
            <a:endParaRPr lang="en-US" altLang="en-US" sz="2800" dirty="0" smtClean="0">
              <a:latin typeface="Arial" panose="020B0604020202020204" pitchFamily="34" charset="0"/>
            </a:endParaRPr>
          </a:p>
        </p:txBody>
      </p:sp>
      <p:sp>
        <p:nvSpPr>
          <p:cNvPr id="4" name="Rectangle 3" descr="Correct answer: D, Stocks don't burden the firm with future debts that must be paid."/>
          <p:cNvSpPr/>
          <p:nvPr/>
        </p:nvSpPr>
        <p:spPr>
          <a:xfrm>
            <a:off x="958241" y="5156847"/>
            <a:ext cx="7033364" cy="103101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9303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tLang="en-US" smtClean="0">
                <a:latin typeface="Helvetica Neue" charset="0"/>
              </a:rPr>
              <a:t>Secondary Markets</a:t>
            </a:r>
          </a:p>
        </p:txBody>
      </p:sp>
      <p:sp>
        <p:nvSpPr>
          <p:cNvPr id="24579"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Secondary markets</a:t>
            </a:r>
          </a:p>
          <a:p>
            <a:pPr lvl="1" eaLnBrk="1" hangingPunct="1"/>
            <a:r>
              <a:rPr lang="en-US" altLang="en-US" sz="2400" dirty="0" smtClean="0">
                <a:latin typeface="Arial" panose="020B0604020202020204" pitchFamily="34" charset="0"/>
              </a:rPr>
              <a:t>Where securities are traded after their first sale</a:t>
            </a:r>
          </a:p>
          <a:p>
            <a:pPr lvl="1" eaLnBrk="1" hangingPunct="1"/>
            <a:r>
              <a:rPr lang="en-US" altLang="en-US" sz="2400" dirty="0" smtClean="0">
                <a:latin typeface="Arial" panose="020B0604020202020204" pitchFamily="34" charset="0"/>
              </a:rPr>
              <a:t>Analogous to used car markets</a:t>
            </a:r>
          </a:p>
          <a:p>
            <a:pPr lvl="1" eaLnBrk="1" hangingPunct="1"/>
            <a:r>
              <a:rPr lang="en-US" altLang="en-US" sz="2400" dirty="0" smtClean="0">
                <a:latin typeface="Arial" panose="020B0604020202020204" pitchFamily="34" charset="0"/>
              </a:rPr>
              <a:t>Often sold to investors through a broker</a:t>
            </a:r>
          </a:p>
          <a:p>
            <a:pPr lvl="1" eaLnBrk="1" hangingPunct="1"/>
            <a:r>
              <a:rPr lang="en-US" altLang="en-US" sz="2400" dirty="0" smtClean="0">
                <a:latin typeface="Arial" panose="020B0604020202020204" pitchFamily="34" charset="0"/>
              </a:rPr>
              <a:t>Enable firms to sell bonds at higher prices (lower interest rates) since demand for assets increases when they can be resold</a:t>
            </a:r>
          </a:p>
          <a:p>
            <a:pPr eaLnBrk="1" hangingPunct="1"/>
            <a:r>
              <a:rPr lang="en-US" altLang="en-US" sz="2800" dirty="0" smtClean="0">
                <a:latin typeface="Arial" panose="020B0604020202020204" pitchFamily="34" charset="0"/>
              </a:rPr>
              <a:t>Stock markets are secondary markets</a:t>
            </a:r>
          </a:p>
          <a:p>
            <a:pPr lvl="1" eaLnBrk="1" hangingPunct="1"/>
            <a:r>
              <a:rPr lang="en-US" altLang="en-US" sz="2400" dirty="0" smtClean="0">
                <a:latin typeface="Arial" panose="020B0604020202020204" pitchFamily="34" charset="0"/>
              </a:rPr>
              <a:t>New York Stock Exchange (NYSE)</a:t>
            </a:r>
          </a:p>
          <a:p>
            <a:pPr lvl="1" eaLnBrk="1" hangingPunct="1"/>
            <a:r>
              <a:rPr lang="en-US" altLang="en-US" sz="2400" dirty="0" smtClean="0">
                <a:latin typeface="Arial" panose="020B0604020202020204" pitchFamily="34" charset="0"/>
              </a:rPr>
              <a:t>National Association of Securities Dealers Automated Quotations (NASDAQ)</a:t>
            </a:r>
            <a:endParaRPr lang="en-US" altLang="en-US" sz="2000" dirty="0" smtClean="0">
              <a:latin typeface="Helvetica Neue" charset="0"/>
            </a:endParaRPr>
          </a:p>
        </p:txBody>
      </p:sp>
      <p:pic>
        <p:nvPicPr>
          <p:cNvPr id="24580" name="Picture 4" descr="I:\DirkTextbookN\Jpegs(All)\Macro Ch19-33\ch10\06_PRINECOMA_CH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452438"/>
            <a:ext cx="2743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354138"/>
            <a:ext cx="69183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2844800"/>
            <a:ext cx="31210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124075"/>
            <a:ext cx="34131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1_q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7200" y="4022725"/>
            <a:ext cx="22606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2_q2.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90663" y="3497263"/>
            <a:ext cx="3098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70175" y="1944688"/>
            <a:ext cx="34131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itle 7"/>
          <p:cNvSpPr>
            <a:spLocks noGrp="1"/>
          </p:cNvSpPr>
          <p:nvPr>
            <p:ph type="title"/>
          </p:nvPr>
        </p:nvSpPr>
        <p:spPr>
          <a:xfrm>
            <a:off x="0" y="0"/>
            <a:ext cx="9144000" cy="1085850"/>
          </a:xfrm>
        </p:spPr>
        <p:txBody>
          <a:bodyPr/>
          <a:lstStyle/>
          <a:p>
            <a:pPr algn="ctr"/>
            <a:r>
              <a:rPr lang="en-US" altLang="en-US" sz="2800" dirty="0" smtClean="0">
                <a:latin typeface="Helvetica Neue" charset="0"/>
              </a:rPr>
              <a:t>Secondary Markets Make Securities More Valuable</a:t>
            </a: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Economics in </a:t>
            </a:r>
            <a:r>
              <a:rPr lang="en-US" altLang="en-US" i="1" smtClean="0">
                <a:latin typeface="Arial" panose="020B0604020202020204" pitchFamily="34" charset="0"/>
              </a:rPr>
              <a:t>Margin Call</a:t>
            </a:r>
          </a:p>
        </p:txBody>
      </p:sp>
      <p:sp>
        <p:nvSpPr>
          <p:cNvPr id="53250" name="Content Placeholder 2"/>
          <p:cNvSpPr>
            <a:spLocks noGrp="1"/>
          </p:cNvSpPr>
          <p:nvPr>
            <p:ph idx="1"/>
          </p:nvPr>
        </p:nvSpPr>
        <p:spPr>
          <a:xfrm>
            <a:off x="457200" y="1712913"/>
            <a:ext cx="8229600" cy="4895850"/>
          </a:xfrm>
        </p:spPr>
        <p:txBody>
          <a:bodyPr/>
          <a:lstStyle/>
          <a:p>
            <a:r>
              <a:rPr lang="en-US" altLang="en-US" sz="3200" i="1" dirty="0" smtClean="0">
                <a:latin typeface="Arial" panose="020B0604020202020204" pitchFamily="34" charset="0"/>
              </a:rPr>
              <a:t>Margin Call </a:t>
            </a:r>
            <a:r>
              <a:rPr lang="en-US" altLang="en-US" sz="3200" dirty="0" smtClean="0">
                <a:latin typeface="Arial" panose="020B0604020202020204" pitchFamily="34" charset="0"/>
              </a:rPr>
              <a:t>(2011)</a:t>
            </a:r>
          </a:p>
          <a:p>
            <a:pPr lvl="1"/>
            <a:r>
              <a:rPr lang="en-US" altLang="en-US" sz="2400" dirty="0" smtClean="0">
                <a:latin typeface="Arial" panose="020B0604020202020204" pitchFamily="34" charset="0"/>
              </a:rPr>
              <a:t>Securities and stocks can be bought and sold on secondary markets</a:t>
            </a:r>
          </a:p>
          <a:p>
            <a:pPr lvl="1"/>
            <a:r>
              <a:rPr lang="en-US" altLang="en-US" sz="2400" dirty="0" smtClean="0">
                <a:latin typeface="Arial" panose="020B0604020202020204" pitchFamily="34" charset="0"/>
              </a:rPr>
              <a:t>But what if the seller knew something the buyer didn’</a:t>
            </a:r>
            <a:r>
              <a:rPr lang="en-US" altLang="ja-JP" sz="2400" dirty="0" smtClean="0">
                <a:latin typeface="Arial" panose="020B0604020202020204" pitchFamily="34" charset="0"/>
              </a:rPr>
              <a:t>t?</a:t>
            </a:r>
            <a:endParaRPr lang="en-US" altLang="en-US" sz="2400" dirty="0" smtClean="0">
              <a:latin typeface="Arial" panose="020B0604020202020204" pitchFamily="34" charset="0"/>
            </a:endParaRPr>
          </a:p>
        </p:txBody>
      </p:sp>
      <p:pic>
        <p:nvPicPr>
          <p:cNvPr id="53251" name="Picture 4" descr="Tip #380: Risk-Taking in Margin Call">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36010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x-none" dirty="0">
                <a:latin typeface="Arial" charset="0"/>
                <a:ea typeface="MS PGothic" charset="-128"/>
                <a:cs typeface="Arial" charset="0"/>
              </a:rPr>
              <a:t>—</a:t>
            </a:r>
            <a:r>
              <a:rPr lang="en-US" altLang="en-US" dirty="0" smtClean="0">
                <a:latin typeface="Helvetica Neue" charset="0"/>
              </a:rPr>
              <a:t>6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Why is a secondary market for securities important?</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increases the value of securities.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protects buyers from decreases in the value of the security.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decreases the incentive for people to sell and devalue securities.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encourages firms to sell only to the most responsible buyers.</a:t>
            </a:r>
          </a:p>
        </p:txBody>
      </p:sp>
      <p:sp>
        <p:nvSpPr>
          <p:cNvPr id="4" name="Rectangle 3" descr="Correct answer: A, It increases the value of securities."/>
          <p:cNvSpPr/>
          <p:nvPr/>
        </p:nvSpPr>
        <p:spPr>
          <a:xfrm>
            <a:off x="896472" y="2814480"/>
            <a:ext cx="6329081" cy="53831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4898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tLang="en-US" smtClean="0">
                <a:latin typeface="Helvetica Neue" charset="0"/>
              </a:rPr>
              <a:t>Two Special Debt Instruments</a:t>
            </a:r>
          </a:p>
        </p:txBody>
      </p:sp>
      <p:sp>
        <p:nvSpPr>
          <p:cNvPr id="27651" name="Content Placeholder 2"/>
          <p:cNvSpPr>
            <a:spLocks noGrp="1"/>
          </p:cNvSpPr>
          <p:nvPr>
            <p:ph idx="1"/>
          </p:nvPr>
        </p:nvSpPr>
        <p:spPr>
          <a:xfrm>
            <a:off x="457199" y="1712913"/>
            <a:ext cx="8490857" cy="4895850"/>
          </a:xfrm>
        </p:spPr>
        <p:txBody>
          <a:bodyPr/>
          <a:lstStyle/>
          <a:p>
            <a:pPr eaLnBrk="1" hangingPunct="1"/>
            <a:r>
              <a:rPr lang="en-US" altLang="en-US" sz="2800" dirty="0" smtClean="0">
                <a:latin typeface="Arial" panose="020B0604020202020204" pitchFamily="34" charset="0"/>
              </a:rPr>
              <a:t>Treasury securities</a:t>
            </a:r>
          </a:p>
          <a:p>
            <a:pPr lvl="1" eaLnBrk="1" hangingPunct="1"/>
            <a:r>
              <a:rPr lang="en-US" altLang="en-US" sz="2400" dirty="0" smtClean="0">
                <a:latin typeface="Arial" panose="020B0604020202020204" pitchFamily="34" charset="0"/>
              </a:rPr>
              <a:t>U.S. government borrows by selling Treasury securities</a:t>
            </a:r>
          </a:p>
          <a:p>
            <a:pPr lvl="1" eaLnBrk="1" hangingPunct="1"/>
            <a:r>
              <a:rPr lang="en-US" altLang="en-US" sz="2400" dirty="0" smtClean="0">
                <a:latin typeface="Arial" panose="020B0604020202020204" pitchFamily="34" charset="0"/>
              </a:rPr>
              <a:t>An auction determines the interest rate</a:t>
            </a:r>
          </a:p>
          <a:p>
            <a:pPr lvl="1" eaLnBrk="1" hangingPunct="1"/>
            <a:r>
              <a:rPr lang="en-US" altLang="en-US" sz="2400" dirty="0" smtClean="0">
                <a:latin typeface="Arial" panose="020B0604020202020204" pitchFamily="34" charset="0"/>
              </a:rPr>
              <a:t>Low risk</a:t>
            </a:r>
          </a:p>
          <a:p>
            <a:pPr lvl="1" eaLnBrk="1" hangingPunct="1"/>
            <a:r>
              <a:rPr lang="en-US" altLang="en-US" sz="2400" dirty="0" smtClean="0">
                <a:latin typeface="Arial" panose="020B0604020202020204" pitchFamily="34" charset="0"/>
              </a:rPr>
              <a:t>Critical for monetary policy</a:t>
            </a:r>
          </a:p>
          <a:p>
            <a:pPr lvl="1" eaLnBrk="1" hangingPunct="1"/>
            <a:r>
              <a:rPr lang="en-US" altLang="en-US" sz="2400" dirty="0" smtClean="0">
                <a:latin typeface="Arial" panose="020B0604020202020204" pitchFamily="34" charset="0"/>
              </a:rPr>
              <a:t>Active secondary market</a:t>
            </a:r>
          </a:p>
          <a:p>
            <a:pPr eaLnBrk="1" hangingPunct="1"/>
            <a:r>
              <a:rPr lang="en-US" altLang="en-US" sz="2800" dirty="0" smtClean="0">
                <a:latin typeface="Arial" panose="020B0604020202020204" pitchFamily="34" charset="0"/>
              </a:rPr>
              <a:t>Mortgages</a:t>
            </a:r>
          </a:p>
          <a:p>
            <a:pPr lvl="1" eaLnBrk="1" hangingPunct="1"/>
            <a:r>
              <a:rPr lang="en-US" altLang="en-US" sz="2400" dirty="0" smtClean="0">
                <a:latin typeface="Arial" panose="020B0604020202020204" pitchFamily="34" charset="0"/>
              </a:rPr>
              <a:t>Individuals use loans to pay for homes (mortgage)</a:t>
            </a:r>
          </a:p>
          <a:p>
            <a:pPr lvl="1" eaLnBrk="1" hangingPunct="1"/>
            <a:r>
              <a:rPr lang="en-US" altLang="en-US" sz="2400" dirty="0" smtClean="0">
                <a:latin typeface="Arial" panose="020B0604020202020204" pitchFamily="34" charset="0"/>
              </a:rPr>
              <a:t>Market expanded leading up to the 2008 recession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Major Foreign Holders of U.S. Treasury</a:t>
            </a:r>
          </a:p>
        </p:txBody>
      </p:sp>
      <p:pic>
        <p:nvPicPr>
          <p:cNvPr id="4" name="Picture 3" descr="PRINECOMA2_FIG10.06.jpg"/>
          <p:cNvPicPr>
            <a:picLocks noChangeAspect="1"/>
          </p:cNvPicPr>
          <p:nvPr/>
        </p:nvPicPr>
        <p:blipFill>
          <a:blip r:embed="rId3"/>
          <a:srcRect t="5548" b="4296"/>
          <a:stretch>
            <a:fillRect/>
          </a:stretch>
        </p:blipFill>
        <p:spPr>
          <a:xfrm>
            <a:off x="304800" y="2090433"/>
            <a:ext cx="8534400" cy="433074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Helvetica Neue" charset="0"/>
              </a:rPr>
              <a:t>Big Questions</a:t>
            </a:r>
          </a:p>
        </p:txBody>
      </p:sp>
      <p:sp>
        <p:nvSpPr>
          <p:cNvPr id="14338" name="Content Placeholder 2"/>
          <p:cNvSpPr>
            <a:spLocks noGrp="1"/>
          </p:cNvSpPr>
          <p:nvPr>
            <p:ph idx="1"/>
          </p:nvPr>
        </p:nvSpPr>
        <p:spPr>
          <a:xfrm>
            <a:off x="457200" y="1663927"/>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How do financial markets help the economy?</a:t>
            </a: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are the key financial tools for the </a:t>
            </a:r>
            <a:r>
              <a:rPr lang="en-US" altLang="en-US" sz="3200" dirty="0" err="1" smtClean="0">
                <a:latin typeface="Arial" panose="020B0604020202020204" pitchFamily="34" charset="0"/>
              </a:rPr>
              <a:t>macroeconomy</a:t>
            </a:r>
            <a:r>
              <a:rPr lang="en-US" altLang="en-US" sz="3200" dirty="0" smtClean="0">
                <a:latin typeface="Arial" panose="020B0604020202020204" pitchFamily="34" charset="0"/>
              </a:rPr>
              <a:t>?</a:t>
            </a:r>
          </a:p>
        </p:txBody>
      </p:sp>
      <p:pic>
        <p:nvPicPr>
          <p:cNvPr id="14339" name="Picture 4" descr="I:\DirkTextbookN\Jpegs(All)\Macro Ch19-33\ch10\05_PRINECOMA_CH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726" y="3906981"/>
            <a:ext cx="2760549" cy="288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527175"/>
          </a:xfrm>
        </p:spPr>
        <p:txBody>
          <a:bodyPr>
            <a:normAutofit fontScale="90000"/>
          </a:bodyPr>
          <a:lstStyle/>
          <a:p>
            <a:pPr>
              <a:defRPr/>
            </a:pPr>
            <a:r>
              <a:rPr lang="en-US" dirty="0" smtClean="0">
                <a:latin typeface="Arial" charset="0"/>
              </a:rPr>
              <a:t>The U.S. Mortgage Market Expanded Rapidly before 2008</a:t>
            </a:r>
          </a:p>
        </p:txBody>
      </p:sp>
      <p:pic>
        <p:nvPicPr>
          <p:cNvPr id="4" name="Picture 3" descr="PRINECOMA2_FIG10.07.jpg"/>
          <p:cNvPicPr>
            <a:picLocks noChangeAspect="1"/>
          </p:cNvPicPr>
          <p:nvPr/>
        </p:nvPicPr>
        <p:blipFill>
          <a:blip r:embed="rId3"/>
          <a:srcRect t="5250" b="3863"/>
          <a:stretch>
            <a:fillRect/>
          </a:stretch>
        </p:blipFill>
        <p:spPr>
          <a:xfrm>
            <a:off x="304800" y="1909001"/>
            <a:ext cx="8534400" cy="470939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tLang="en-US" smtClean="0">
                <a:latin typeface="Helvetica Neue" charset="0"/>
              </a:rPr>
              <a:t>Securitization</a:t>
            </a:r>
          </a:p>
        </p:txBody>
      </p:sp>
      <p:sp>
        <p:nvSpPr>
          <p:cNvPr id="30723"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Securitization</a:t>
            </a:r>
          </a:p>
          <a:p>
            <a:pPr lvl="1" eaLnBrk="1" hangingPunct="1"/>
            <a:r>
              <a:rPr lang="en-US" altLang="en-US" sz="2800" dirty="0" smtClean="0">
                <a:latin typeface="Arial" panose="020B0604020202020204" pitchFamily="34" charset="0"/>
              </a:rPr>
              <a:t>The creation of a new security as a combination of other securities and loan agreements (or pieces of other securities)</a:t>
            </a:r>
          </a:p>
          <a:p>
            <a:pPr lvl="1" eaLnBrk="1" hangingPunct="1"/>
            <a:r>
              <a:rPr lang="en-US" altLang="en-US" sz="2800" dirty="0" smtClean="0">
                <a:latin typeface="Arial" panose="020B0604020202020204" pitchFamily="34" charset="0"/>
              </a:rPr>
              <a:t>Diversifies risk, lowers interest rates</a:t>
            </a:r>
          </a:p>
          <a:p>
            <a:pPr lvl="1" eaLnBrk="1" hangingPunct="1"/>
            <a:r>
              <a:rPr lang="en-US" altLang="en-US" sz="2800" dirty="0" smtClean="0">
                <a:latin typeface="Arial" panose="020B0604020202020204" pitchFamily="34" charset="0"/>
              </a:rPr>
              <a:t>Offers new opportunities for lenders</a:t>
            </a:r>
          </a:p>
          <a:p>
            <a:pPr lvl="1" eaLnBrk="1" hangingPunct="1"/>
            <a:r>
              <a:rPr lang="en-US" altLang="en-US" sz="2800" dirty="0" smtClean="0">
                <a:latin typeface="Arial" panose="020B0604020202020204" pitchFamily="34" charset="0"/>
              </a:rPr>
              <a:t>Student loan and home mortgage markets may not exist without the risk diversification of securitization</a:t>
            </a:r>
          </a:p>
          <a:p>
            <a:pPr eaLnBrk="1" hangingPunct="1"/>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Helvetica Neue" charset="0"/>
              </a:rPr>
              <a:t>The New Security Is a Bundle of Other Loans</a:t>
            </a:r>
          </a:p>
        </p:txBody>
      </p:sp>
      <p:pic>
        <p:nvPicPr>
          <p:cNvPr id="4" name="Picture 3" descr="PRINECOMA2_FIG10.08.jpg"/>
          <p:cNvPicPr>
            <a:picLocks noChangeAspect="1"/>
          </p:cNvPicPr>
          <p:nvPr/>
        </p:nvPicPr>
        <p:blipFill>
          <a:blip r:embed="rId3"/>
          <a:srcRect t="4870" b="3787"/>
          <a:stretch>
            <a:fillRect/>
          </a:stretch>
        </p:blipFill>
        <p:spPr>
          <a:xfrm>
            <a:off x="304800" y="1940553"/>
            <a:ext cx="8534400" cy="463839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tLang="en-US" dirty="0" smtClean="0">
                <a:latin typeface="Helvetica Neue" charset="0"/>
              </a:rPr>
              <a:t>Conclusion</a:t>
            </a:r>
          </a:p>
        </p:txBody>
      </p:sp>
      <p:sp>
        <p:nvSpPr>
          <p:cNvPr id="65538"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Indirect finance is when savers and lenders utilize banks in the market for loans  </a:t>
            </a:r>
          </a:p>
          <a:p>
            <a:r>
              <a:rPr lang="en-US" altLang="en-US" sz="2800" dirty="0" smtClean="0">
                <a:latin typeface="Arial" panose="020B0604020202020204" pitchFamily="34" charset="0"/>
              </a:rPr>
              <a:t>Direct finance is when borrowers go directly to lenders (stock or bond purchases)</a:t>
            </a:r>
          </a:p>
          <a:p>
            <a:r>
              <a:rPr lang="en-US" altLang="en-US" sz="2800" dirty="0" smtClean="0">
                <a:latin typeface="Arial" panose="020B0604020202020204" pitchFamily="34" charset="0"/>
              </a:rPr>
              <a:t>Bonds are loan contracts that are typically traded in secondary markets</a:t>
            </a:r>
          </a:p>
          <a:p>
            <a:r>
              <a:rPr lang="en-US" altLang="en-US" sz="2800" dirty="0" smtClean="0">
                <a:latin typeface="Arial" panose="020B0604020202020204" pitchFamily="34" charset="0"/>
              </a:rPr>
              <a:t>Stocks are ownership shares in firms</a:t>
            </a:r>
          </a:p>
          <a:p>
            <a:r>
              <a:rPr lang="en-US" altLang="en-US" sz="2800" dirty="0" smtClean="0">
                <a:latin typeface="Arial" panose="020B0604020202020204" pitchFamily="34" charset="0"/>
              </a:rPr>
              <a:t>U.S. Treasury securities are the bonds used by the federal government to finance the national debt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smtClean="0">
                <a:latin typeface="Helvetica Neue" charset="0"/>
              </a:rPr>
              <a:t>How Do Financial Markets Help the Economy?</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Financial intermediaries</a:t>
            </a:r>
          </a:p>
          <a:p>
            <a:pPr lvl="1" eaLnBrk="1" hangingPunct="1"/>
            <a:r>
              <a:rPr lang="en-US" altLang="en-US" sz="2400" dirty="0" smtClean="0">
                <a:latin typeface="Arial" panose="020B0604020202020204" pitchFamily="34" charset="0"/>
              </a:rPr>
              <a:t>Firms that help channel funds</a:t>
            </a:r>
            <a:br>
              <a:rPr lang="en-US" altLang="en-US" sz="2400" dirty="0" smtClean="0">
                <a:latin typeface="Arial" panose="020B0604020202020204" pitchFamily="34" charset="0"/>
              </a:rPr>
            </a:br>
            <a:r>
              <a:rPr lang="en-US" altLang="en-US" sz="2400" dirty="0" smtClean="0">
                <a:latin typeface="Arial" panose="020B0604020202020204" pitchFamily="34" charset="0"/>
              </a:rPr>
              <a:t>from savers to borrowers</a:t>
            </a:r>
          </a:p>
          <a:p>
            <a:pPr lvl="1" eaLnBrk="1" hangingPunct="1"/>
            <a:r>
              <a:rPr lang="en-US" altLang="en-US" sz="2400" dirty="0" smtClean="0">
                <a:latin typeface="Arial" panose="020B0604020202020204" pitchFamily="34" charset="0"/>
              </a:rPr>
              <a:t>Example: banks</a:t>
            </a:r>
          </a:p>
          <a:p>
            <a:pPr eaLnBrk="1" hangingPunct="1"/>
            <a:r>
              <a:rPr lang="en-US" altLang="en-US" sz="2800" dirty="0" smtClean="0">
                <a:latin typeface="Arial" panose="020B0604020202020204" pitchFamily="34" charset="0"/>
              </a:rPr>
              <a:t>Banks</a:t>
            </a:r>
          </a:p>
          <a:p>
            <a:pPr lvl="1" eaLnBrk="1" hangingPunct="1"/>
            <a:r>
              <a:rPr lang="en-US" altLang="en-US" sz="2400" dirty="0" smtClean="0">
                <a:latin typeface="Arial" panose="020B0604020202020204" pitchFamily="34" charset="0"/>
              </a:rPr>
              <a:t>Private firms that accept deposits and extend loans</a:t>
            </a:r>
          </a:p>
          <a:p>
            <a:pPr eaLnBrk="1" hangingPunct="1"/>
            <a:r>
              <a:rPr lang="en-US" altLang="en-US" sz="2800" dirty="0" smtClean="0">
                <a:latin typeface="Arial" panose="020B0604020202020204" pitchFamily="34" charset="0"/>
              </a:rPr>
              <a:t>Importance?</a:t>
            </a:r>
          </a:p>
          <a:p>
            <a:pPr lvl="1" eaLnBrk="1" hangingPunct="1"/>
            <a:r>
              <a:rPr lang="en-US" altLang="en-US" sz="2400" dirty="0" smtClean="0">
                <a:latin typeface="Arial" panose="020B0604020202020204" pitchFamily="34" charset="0"/>
              </a:rPr>
              <a:t>Banks are at the center of financial markets</a:t>
            </a:r>
          </a:p>
          <a:p>
            <a:pPr lvl="1" eaLnBrk="1" hangingPunct="1"/>
            <a:r>
              <a:rPr lang="en-US" altLang="en-US" sz="2400" dirty="0" smtClean="0">
                <a:latin typeface="Arial" panose="020B0604020202020204" pitchFamily="34" charset="0"/>
              </a:rPr>
              <a:t>Banks help connect borrowers (demanders) with the savers (suppliers)</a:t>
            </a:r>
            <a:endParaRPr lang="en-US" altLang="en-US" sz="1600" dirty="0" smtClean="0">
              <a:latin typeface="Helvetica Neue" charset="0"/>
            </a:endParaRPr>
          </a:p>
        </p:txBody>
      </p:sp>
      <p:pic>
        <p:nvPicPr>
          <p:cNvPr id="8196" name="Picture 4" descr="I:\DirkTextbookN\Jpegs(All)\Macro Ch19-33\ch10\01_PRINECOMA_CH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712913"/>
            <a:ext cx="30067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x-none" dirty="0">
                <a:latin typeface="Arial" charset="0"/>
                <a:ea typeface="MS PGothic" charset="-128"/>
                <a:cs typeface="Arial" charset="0"/>
              </a:rPr>
              <a:t>—</a:t>
            </a:r>
            <a:r>
              <a:rPr lang="en-US" altLang="en-US" dirty="0" smtClean="0">
                <a:latin typeface="Helvetica Neue"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What role do banks play in financial markets?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Banks affect the money supply by minting new currencies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Banks set the interest rate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Banks sell stocks to the government</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Banks act as financial intermediaries between borrowers and savers</a:t>
            </a:r>
          </a:p>
        </p:txBody>
      </p:sp>
      <p:sp>
        <p:nvSpPr>
          <p:cNvPr id="4" name="Rectangle 3" descr="Correct answer: D, Banks act as financial intermediaries between borrowers and savers"/>
          <p:cNvSpPr/>
          <p:nvPr/>
        </p:nvSpPr>
        <p:spPr>
          <a:xfrm>
            <a:off x="889348" y="4705910"/>
            <a:ext cx="6526060" cy="119384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425965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tLang="en-US" smtClean="0">
                <a:latin typeface="Helvetica Neue" charset="0"/>
              </a:rPr>
              <a:t>Indirect versus Direct Finance</a:t>
            </a:r>
          </a:p>
        </p:txBody>
      </p:sp>
      <p:sp>
        <p:nvSpPr>
          <p:cNvPr id="9219" name="Content Placeholder 2"/>
          <p:cNvSpPr>
            <a:spLocks noGrp="1"/>
          </p:cNvSpPr>
          <p:nvPr>
            <p:ph idx="1"/>
          </p:nvPr>
        </p:nvSpPr>
        <p:spPr>
          <a:xfrm>
            <a:off x="457200" y="1712913"/>
            <a:ext cx="8229600" cy="4895850"/>
          </a:xfrm>
        </p:spPr>
        <p:txBody>
          <a:bodyPr/>
          <a:lstStyle/>
          <a:p>
            <a:pPr eaLnBrk="1" hangingPunct="1"/>
            <a:r>
              <a:rPr lang="en-US" altLang="en-US" sz="3000" dirty="0" smtClean="0">
                <a:latin typeface="Arial" panose="020B0604020202020204" pitchFamily="34" charset="0"/>
              </a:rPr>
              <a:t>Indirect finance</a:t>
            </a:r>
          </a:p>
          <a:p>
            <a:pPr lvl="1" eaLnBrk="1" hangingPunct="1"/>
            <a:r>
              <a:rPr lang="en-US" altLang="en-US" sz="2600" dirty="0" smtClean="0">
                <a:latin typeface="Arial" panose="020B0604020202020204" pitchFamily="34" charset="0"/>
              </a:rPr>
              <a:t>Occurs when savers deposit funds into banks, and banks then loan these to borrowers</a:t>
            </a:r>
          </a:p>
          <a:p>
            <a:pPr lvl="1" eaLnBrk="1" hangingPunct="1"/>
            <a:r>
              <a:rPr lang="en-US" altLang="en-US" sz="2600" dirty="0" smtClean="0">
                <a:latin typeface="Arial" panose="020B0604020202020204" pitchFamily="34" charset="0"/>
              </a:rPr>
              <a:t>Banks pay lower interest rates to savers than they charge borrowers in order to earn profit</a:t>
            </a:r>
          </a:p>
          <a:p>
            <a:pPr eaLnBrk="1" hangingPunct="1"/>
            <a:r>
              <a:rPr lang="en-US" altLang="en-US" sz="3000" dirty="0" smtClean="0">
                <a:latin typeface="Arial" panose="020B0604020202020204" pitchFamily="34" charset="0"/>
              </a:rPr>
              <a:t>Direct finance</a:t>
            </a:r>
          </a:p>
          <a:p>
            <a:pPr lvl="1" eaLnBrk="1" hangingPunct="1"/>
            <a:r>
              <a:rPr lang="en-US" altLang="en-US" sz="2600" dirty="0" smtClean="0">
                <a:latin typeface="Arial" panose="020B0604020202020204" pitchFamily="34" charset="0"/>
              </a:rPr>
              <a:t>Firms sell a security (stock or bond) directly to the public in exchange for funds</a:t>
            </a:r>
          </a:p>
          <a:p>
            <a:pPr lvl="1" eaLnBrk="1" hangingPunct="1"/>
            <a:r>
              <a:rPr lang="en-US" altLang="en-US" sz="2600" dirty="0" smtClean="0">
                <a:latin typeface="Arial" panose="020B0604020202020204" pitchFamily="34" charset="0"/>
              </a:rPr>
              <a:t>Security provides future income and/or gives part ownership of the firm</a:t>
            </a:r>
            <a:endParaRPr lang="en-US" altLang="en-US" sz="26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9"/>
          <p:cNvSpPr>
            <a:spLocks noGrp="1"/>
          </p:cNvSpPr>
          <p:nvPr>
            <p:ph type="title"/>
          </p:nvPr>
        </p:nvSpPr>
        <p:spPr>
          <a:xfrm>
            <a:off x="490538" y="-17463"/>
            <a:ext cx="8229600" cy="768351"/>
          </a:xfrm>
        </p:spPr>
        <p:txBody>
          <a:bodyPr/>
          <a:lstStyle/>
          <a:p>
            <a:r>
              <a:rPr lang="en-US" altLang="en-US" smtClean="0">
                <a:latin typeface="Helvetica Neue" charset="0"/>
              </a:rPr>
              <a:t>Direct versus Indirect Finance</a:t>
            </a:r>
            <a:endParaRPr lang="en-US" altLang="en-US" smtClean="0">
              <a:latin typeface="Arial" panose="020B0604020202020204" pitchFamily="34" charset="0"/>
            </a:endParaRPr>
          </a:p>
        </p:txBody>
      </p:sp>
      <p:pic>
        <p:nvPicPr>
          <p:cNvPr id="8" name="Picture 7" descr="ch10fig01-1.jpg"/>
          <p:cNvPicPr>
            <a:picLocks noChangeAspect="1"/>
          </p:cNvPicPr>
          <p:nvPr/>
        </p:nvPicPr>
        <p:blipFill>
          <a:blip r:embed="rId3">
            <a:clrChange>
              <a:clrFrom>
                <a:srgbClr val="FFFFFF"/>
              </a:clrFrom>
              <a:clrTo>
                <a:srgbClr val="FFFFFF">
                  <a:alpha val="0"/>
                </a:srgbClr>
              </a:clrTo>
            </a:clrChange>
          </a:blip>
          <a:stretch>
            <a:fillRect/>
          </a:stretch>
        </p:blipFill>
        <p:spPr>
          <a:xfrm>
            <a:off x="758547" y="920579"/>
            <a:ext cx="7607808" cy="3517392"/>
          </a:xfrm>
          <a:prstGeom prst="rect">
            <a:avLst/>
          </a:prstGeom>
        </p:spPr>
      </p:pic>
      <p:pic>
        <p:nvPicPr>
          <p:cNvPr id="9" name="Picture 8" descr="ch10fig01-2a.jpg"/>
          <p:cNvPicPr>
            <a:picLocks noChangeAspect="1"/>
          </p:cNvPicPr>
          <p:nvPr/>
        </p:nvPicPr>
        <p:blipFill>
          <a:blip r:embed="rId4">
            <a:clrChange>
              <a:clrFrom>
                <a:srgbClr val="FFFFFF"/>
              </a:clrFrom>
              <a:clrTo>
                <a:srgbClr val="FFFFFF">
                  <a:alpha val="0"/>
                </a:srgbClr>
              </a:clrTo>
            </a:clrChange>
          </a:blip>
          <a:stretch>
            <a:fillRect/>
          </a:stretch>
        </p:blipFill>
        <p:spPr>
          <a:xfrm>
            <a:off x="1427647" y="1422757"/>
            <a:ext cx="2316480" cy="1901952"/>
          </a:xfrm>
          <a:prstGeom prst="rect">
            <a:avLst/>
          </a:prstGeom>
        </p:spPr>
      </p:pic>
      <p:pic>
        <p:nvPicPr>
          <p:cNvPr id="10" name="Picture 9" descr="ch10fig01-2b.jpg"/>
          <p:cNvPicPr>
            <a:picLocks noChangeAspect="1"/>
          </p:cNvPicPr>
          <p:nvPr/>
        </p:nvPicPr>
        <p:blipFill>
          <a:blip r:embed="rId5">
            <a:clrChange>
              <a:clrFrom>
                <a:srgbClr val="FFFFFF"/>
              </a:clrFrom>
              <a:clrTo>
                <a:srgbClr val="FFFFFF">
                  <a:alpha val="0"/>
                </a:srgbClr>
              </a:clrTo>
            </a:clrChange>
          </a:blip>
          <a:stretch>
            <a:fillRect/>
          </a:stretch>
        </p:blipFill>
        <p:spPr>
          <a:xfrm>
            <a:off x="5427090" y="1630207"/>
            <a:ext cx="2395728" cy="1639824"/>
          </a:xfrm>
          <a:prstGeom prst="rect">
            <a:avLst/>
          </a:prstGeom>
        </p:spPr>
      </p:pic>
      <p:pic>
        <p:nvPicPr>
          <p:cNvPr id="11" name="Picture 10" descr="ch10fig01-2c.jpg"/>
          <p:cNvPicPr>
            <a:picLocks noChangeAspect="1"/>
          </p:cNvPicPr>
          <p:nvPr/>
        </p:nvPicPr>
        <p:blipFill>
          <a:blip r:embed="rId6">
            <a:clrChange>
              <a:clrFrom>
                <a:srgbClr val="FFFFFF"/>
              </a:clrFrom>
              <a:clrTo>
                <a:srgbClr val="FFFFFF">
                  <a:alpha val="0"/>
                </a:srgbClr>
              </a:clrTo>
            </a:clrChange>
          </a:blip>
          <a:stretch>
            <a:fillRect/>
          </a:stretch>
        </p:blipFill>
        <p:spPr>
          <a:xfrm>
            <a:off x="1297450" y="4594160"/>
            <a:ext cx="6358128" cy="2109216"/>
          </a:xfrm>
          <a:prstGeom prst="rect">
            <a:avLst/>
          </a:prstGeom>
        </p:spPr>
      </p:pic>
      <p:sp>
        <p:nvSpPr>
          <p:cNvPr id="12" name="Rectangle 11"/>
          <p:cNvSpPr/>
          <p:nvPr/>
        </p:nvSpPr>
        <p:spPr>
          <a:xfrm>
            <a:off x="6933428" y="3399911"/>
            <a:ext cx="1577571" cy="1104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738846" y="867727"/>
            <a:ext cx="1651092" cy="13672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9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1000"/>
                            </p:stCondLst>
                            <p:childTnLst>
                              <p:par>
                                <p:cTn id="19" presetID="10" presetClass="exit" presetSubtype="0" fill="hold" grpId="0" nodeType="after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x-none" dirty="0">
                <a:latin typeface="Arial" charset="0"/>
                <a:ea typeface="MS PGothic" charset="-128"/>
                <a:cs typeface="Arial" charset="0"/>
              </a:rPr>
              <a:t>—</a:t>
            </a:r>
            <a:r>
              <a:rPr lang="en-US" altLang="en-US" dirty="0" smtClean="0">
                <a:latin typeface="Helvetica Neue" charset="0"/>
              </a:rPr>
              <a:t>2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is an example of indirect finance?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Ashley closes her account at Green Bank.</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Ethan deposits money in Blue Bank, and Jenna takes out a loan from Blue Bank.</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Lindsay buys a bond from a large pharmaceutical company.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Derek buys 100 shares of stock at the initial public offering of a company.</a:t>
            </a:r>
          </a:p>
        </p:txBody>
      </p:sp>
      <p:sp>
        <p:nvSpPr>
          <p:cNvPr id="4" name="Rectangle 3" descr="Correct answer: B, Ethan deposits money in Blue Bank, and Jenna takes out a loan from Blue Bank."/>
          <p:cNvSpPr/>
          <p:nvPr/>
        </p:nvSpPr>
        <p:spPr>
          <a:xfrm>
            <a:off x="926926" y="2814481"/>
            <a:ext cx="7102257" cy="9308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6041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tLang="en-US" smtClean="0">
                <a:latin typeface="Helvetica Neue" charset="0"/>
              </a:rPr>
              <a:t>Financial Tools</a:t>
            </a:r>
          </a:p>
        </p:txBody>
      </p:sp>
      <p:sp>
        <p:nvSpPr>
          <p:cNvPr id="11267"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What financial tools facilitate exchange between savers and borrowers?</a:t>
            </a:r>
          </a:p>
          <a:p>
            <a:pPr lvl="1" eaLnBrk="1" hangingPunct="1"/>
            <a:r>
              <a:rPr lang="en-US" altLang="en-US" sz="2800" dirty="0" smtClean="0">
                <a:latin typeface="Arial" panose="020B0604020202020204" pitchFamily="34" charset="0"/>
              </a:rPr>
              <a:t>Bonds</a:t>
            </a:r>
          </a:p>
          <a:p>
            <a:pPr lvl="1" eaLnBrk="1" hangingPunct="1"/>
            <a:r>
              <a:rPr lang="en-US" altLang="en-US" sz="2800" dirty="0" smtClean="0">
                <a:latin typeface="Arial" panose="020B0604020202020204" pitchFamily="34" charset="0"/>
              </a:rPr>
              <a:t>Stocks</a:t>
            </a:r>
          </a:p>
          <a:p>
            <a:pPr lvl="1" eaLnBrk="1" hangingPunct="1"/>
            <a:r>
              <a:rPr lang="en-US" altLang="en-US" sz="2800" dirty="0" smtClean="0">
                <a:latin typeface="Arial" panose="020B0604020202020204" pitchFamily="34" charset="0"/>
              </a:rPr>
              <a:t>Treasury securities</a:t>
            </a:r>
          </a:p>
          <a:p>
            <a:pPr lvl="1" eaLnBrk="1" hangingPunct="1"/>
            <a:r>
              <a:rPr lang="en-US" altLang="en-US" sz="2800" dirty="0" smtClean="0">
                <a:latin typeface="Arial" panose="020B0604020202020204" pitchFamily="34" charset="0"/>
              </a:rPr>
              <a:t>Home mortgages</a:t>
            </a:r>
          </a:p>
          <a:p>
            <a:pPr lvl="1" eaLnBrk="1" hangingPunct="1"/>
            <a:r>
              <a:rPr lang="en-US" altLang="en-US" sz="2800" dirty="0" smtClean="0">
                <a:latin typeface="Arial" panose="020B0604020202020204" pitchFamily="34" charset="0"/>
              </a:rPr>
              <a:t>Private sector securities (created by securitization)</a:t>
            </a:r>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10744</TotalTime>
  <Words>4232</Words>
  <Application>Microsoft Macintosh PowerPoint</Application>
  <PresentationFormat>On-screen Show (4:3)</PresentationFormat>
  <Paragraphs>473</Paragraphs>
  <Slides>33</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MS PGothic</vt:lpstr>
      <vt:lpstr>ＭＳ Ｐゴシック</vt:lpstr>
      <vt:lpstr>Arial</vt:lpstr>
      <vt:lpstr>Calibri</vt:lpstr>
      <vt:lpstr>Helvetica Neue</vt:lpstr>
      <vt:lpstr>Helvetica Neue Medium</vt:lpstr>
      <vt:lpstr>Office Theme</vt:lpstr>
      <vt:lpstr>Equation</vt:lpstr>
      <vt:lpstr>Financial Markets and Securities</vt:lpstr>
      <vt:lpstr>Previously</vt:lpstr>
      <vt:lpstr>Big Questions</vt:lpstr>
      <vt:lpstr>How Do Financial Markets Help the Economy?</vt:lpstr>
      <vt:lpstr>Practice What You Know—1 </vt:lpstr>
      <vt:lpstr>Indirect versus Direct Finance</vt:lpstr>
      <vt:lpstr>Direct versus Indirect Finance</vt:lpstr>
      <vt:lpstr>Practice What You Know—2 </vt:lpstr>
      <vt:lpstr>Financial Tools</vt:lpstr>
      <vt:lpstr>Bonds</vt:lpstr>
      <vt:lpstr>Bond as a Formal IOU</vt:lpstr>
      <vt:lpstr>Information on a Bond</vt:lpstr>
      <vt:lpstr>Interest Rate Formula</vt:lpstr>
      <vt:lpstr>Bond Principles</vt:lpstr>
      <vt:lpstr>Practice What You Know—3 </vt:lpstr>
      <vt:lpstr>Practice What You Know—4 </vt:lpstr>
      <vt:lpstr>Default Risk—1 </vt:lpstr>
      <vt:lpstr>Default Risk—2 </vt:lpstr>
      <vt:lpstr>Bond Ratings</vt:lpstr>
      <vt:lpstr>Price Falls when Bonds Are Downgraded</vt:lpstr>
      <vt:lpstr>Bond Ratings and Default Risk</vt:lpstr>
      <vt:lpstr>Stocks</vt:lpstr>
      <vt:lpstr>Practice What You Know—5 </vt:lpstr>
      <vt:lpstr>Secondary Markets</vt:lpstr>
      <vt:lpstr>Secondary Markets Make Securities More Valuable</vt:lpstr>
      <vt:lpstr>Economics in Margin Call</vt:lpstr>
      <vt:lpstr>Practice What You Know—6 </vt:lpstr>
      <vt:lpstr>Two Special Debt Instruments</vt:lpstr>
      <vt:lpstr>Major Foreign Holders of U.S. Treasury</vt:lpstr>
      <vt:lpstr>The U.S. Mortgage Market Expanded Rapidly before 2008</vt:lpstr>
      <vt:lpstr>Securitization</vt:lpstr>
      <vt:lpstr>The New Security Is a Bundle of Other Loans</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801</cp:revision>
  <dcterms:created xsi:type="dcterms:W3CDTF">2013-09-03T21:13:43Z</dcterms:created>
  <dcterms:modified xsi:type="dcterms:W3CDTF">2017-03-30T17:50:17Z</dcterms:modified>
</cp:coreProperties>
</file>